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6"/>
  </p:notesMasterIdLst>
  <p:handoutMasterIdLst>
    <p:handoutMasterId r:id="rId47"/>
  </p:handoutMasterIdLst>
  <p:sldIdLst>
    <p:sldId id="327" r:id="rId2"/>
    <p:sldId id="330" r:id="rId3"/>
    <p:sldId id="331" r:id="rId4"/>
    <p:sldId id="332" r:id="rId5"/>
    <p:sldId id="298" r:id="rId6"/>
    <p:sldId id="262" r:id="rId7"/>
    <p:sldId id="263" r:id="rId8"/>
    <p:sldId id="299" r:id="rId9"/>
    <p:sldId id="302" r:id="rId10"/>
    <p:sldId id="264" r:id="rId11"/>
    <p:sldId id="266" r:id="rId12"/>
    <p:sldId id="265" r:id="rId13"/>
    <p:sldId id="276" r:id="rId14"/>
    <p:sldId id="303" r:id="rId15"/>
    <p:sldId id="293" r:id="rId16"/>
    <p:sldId id="284" r:id="rId17"/>
    <p:sldId id="269" r:id="rId18"/>
    <p:sldId id="304" r:id="rId19"/>
    <p:sldId id="305" r:id="rId20"/>
    <p:sldId id="306" r:id="rId21"/>
    <p:sldId id="308" r:id="rId22"/>
    <p:sldId id="270" r:id="rId23"/>
    <p:sldId id="309" r:id="rId24"/>
    <p:sldId id="310" r:id="rId25"/>
    <p:sldId id="311" r:id="rId26"/>
    <p:sldId id="312" r:id="rId27"/>
    <p:sldId id="314" r:id="rId28"/>
    <p:sldId id="313" r:id="rId29"/>
    <p:sldId id="315" r:id="rId30"/>
    <p:sldId id="316" r:id="rId31"/>
    <p:sldId id="317" r:id="rId32"/>
    <p:sldId id="294" r:id="rId33"/>
    <p:sldId id="296" r:id="rId34"/>
    <p:sldId id="318" r:id="rId35"/>
    <p:sldId id="319" r:id="rId36"/>
    <p:sldId id="321" r:id="rId37"/>
    <p:sldId id="322" r:id="rId38"/>
    <p:sldId id="323" r:id="rId39"/>
    <p:sldId id="324" r:id="rId40"/>
    <p:sldId id="288" r:id="rId41"/>
    <p:sldId id="289" r:id="rId42"/>
    <p:sldId id="320" r:id="rId43"/>
    <p:sldId id="274" r:id="rId44"/>
    <p:sldId id="329" r:id="rId4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31"/>
    <p:restoredTop sz="85200"/>
  </p:normalViewPr>
  <p:slideViewPr>
    <p:cSldViewPr snapToGrid="0" snapToObjects="1">
      <p:cViewPr>
        <p:scale>
          <a:sx n="80" d="100"/>
          <a:sy n="80" d="100"/>
        </p:scale>
        <p:origin x="976" y="41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hyperlink" Target="https://github.com/njohnsonlovesmath/Space-Y-Project/blob/main/Data%20Collection.ipynb" TargetMode="External"/><Relationship Id="rId5" Type="http://schemas.openxmlformats.org/officeDocument/2006/relationships/image" Target="../media/image12.svg"/><Relationship Id="rId4" Type="http://schemas.openxmlformats.org/officeDocument/2006/relationships/image" Target="../media/image11.png"/></Relationships>
</file>

<file path=ppt/diagrams/_rels/data2.xml.rels><?xml version="1.0" encoding="UTF-8" standalone="yes"?>
<Relationships xmlns="http://schemas.openxmlformats.org/package/2006/relationships"><Relationship Id="rId1" Type="http://schemas.openxmlformats.org/officeDocument/2006/relationships/hyperlink" Target="https://github.com/njohnsonlovesmath/Space-Y-Project/blob/main/Dashboard%20with%20Plotly.py"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5" Type="http://schemas.openxmlformats.org/officeDocument/2006/relationships/hyperlink" Target="https://github.com/njohnsonlovesmath/Space-Y-Project/blob/main/Data%20Collection.ipynb" TargetMode="External"/><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1" Type="http://schemas.openxmlformats.org/officeDocument/2006/relationships/hyperlink" Target="https://github.com/njohnsonlovesmath/Space-Y-Project/blob/main/Dashboard%20with%20Plotly.py"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08740F-E3F4-452A-983B-0504C1A61A0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E61EE06-EF41-4D6D-8C9C-957A046527E1}">
      <dgm:prSet/>
      <dgm:spPr/>
      <dgm:t>
        <a:bodyPr/>
        <a:lstStyle/>
        <a:p>
          <a:pPr>
            <a:lnSpc>
              <a:spcPct val="100000"/>
            </a:lnSpc>
          </a:pPr>
          <a:r>
            <a:rPr lang="en-US"/>
            <a:t>We used the get request to the SpaceX API to collect data, clean the requested data and did some basic data wrangling and formatting.</a:t>
          </a:r>
        </a:p>
      </dgm:t>
    </dgm:pt>
    <dgm:pt modelId="{3A5F19A1-D9EA-454B-A3B3-710F98617F2C}" type="parTrans" cxnId="{9E756A80-B757-469F-AD63-F8E938F61D15}">
      <dgm:prSet/>
      <dgm:spPr/>
      <dgm:t>
        <a:bodyPr/>
        <a:lstStyle/>
        <a:p>
          <a:endParaRPr lang="en-US"/>
        </a:p>
      </dgm:t>
    </dgm:pt>
    <dgm:pt modelId="{F1E66E77-DE23-45DF-9DA2-ED4B351A86E3}" type="sibTrans" cxnId="{9E756A80-B757-469F-AD63-F8E938F61D15}">
      <dgm:prSet/>
      <dgm:spPr/>
      <dgm:t>
        <a:bodyPr/>
        <a:lstStyle/>
        <a:p>
          <a:endParaRPr lang="en-US"/>
        </a:p>
      </dgm:t>
    </dgm:pt>
    <dgm:pt modelId="{8C7C8049-9129-4223-BD4D-1FBA724AB0F4}">
      <dgm:prSet/>
      <dgm:spPr/>
      <dgm:t>
        <a:bodyPr/>
        <a:lstStyle/>
        <a:p>
          <a:pPr>
            <a:lnSpc>
              <a:spcPct val="100000"/>
            </a:lnSpc>
          </a:pPr>
          <a:r>
            <a:rPr lang="en-US">
              <a:hlinkClick xmlns:r="http://schemas.openxmlformats.org/officeDocument/2006/relationships" r:id="rId1"/>
            </a:rPr>
            <a:t>Github Link</a:t>
          </a:r>
          <a:endParaRPr lang="en-US"/>
        </a:p>
      </dgm:t>
    </dgm:pt>
    <dgm:pt modelId="{E6FFFD01-4CD8-49CA-A2B2-58B8E1CF08A3}" type="parTrans" cxnId="{BB85ABE3-3D06-4E97-BD9E-57C92106CC49}">
      <dgm:prSet/>
      <dgm:spPr/>
      <dgm:t>
        <a:bodyPr/>
        <a:lstStyle/>
        <a:p>
          <a:endParaRPr lang="en-US"/>
        </a:p>
      </dgm:t>
    </dgm:pt>
    <dgm:pt modelId="{39ECD3E0-EFAD-4E16-A769-8F7809819458}" type="sibTrans" cxnId="{BB85ABE3-3D06-4E97-BD9E-57C92106CC49}">
      <dgm:prSet/>
      <dgm:spPr/>
      <dgm:t>
        <a:bodyPr/>
        <a:lstStyle/>
        <a:p>
          <a:endParaRPr lang="en-US"/>
        </a:p>
      </dgm:t>
    </dgm:pt>
    <dgm:pt modelId="{16362B40-22A0-456F-ADF7-255082452632}" type="pres">
      <dgm:prSet presAssocID="{4808740F-E3F4-452A-983B-0504C1A61A01}" presName="root" presStyleCnt="0">
        <dgm:presLayoutVars>
          <dgm:dir/>
          <dgm:resizeHandles val="exact"/>
        </dgm:presLayoutVars>
      </dgm:prSet>
      <dgm:spPr/>
    </dgm:pt>
    <dgm:pt modelId="{B4405E91-3496-4987-90E5-BB10726F6C62}" type="pres">
      <dgm:prSet presAssocID="{3E61EE06-EF41-4D6D-8C9C-957A046527E1}" presName="compNode" presStyleCnt="0"/>
      <dgm:spPr/>
    </dgm:pt>
    <dgm:pt modelId="{B08BFDFD-0428-4401-9746-9F58ED0501AB}" type="pres">
      <dgm:prSet presAssocID="{3E61EE06-EF41-4D6D-8C9C-957A046527E1}" presName="bgRect" presStyleLbl="bgShp" presStyleIdx="0" presStyleCnt="2"/>
      <dgm:spPr/>
    </dgm:pt>
    <dgm:pt modelId="{F6DBE622-2CC6-41D7-A3EF-D1019A1D3876}" type="pres">
      <dgm:prSet presAssocID="{3E61EE06-EF41-4D6D-8C9C-957A046527E1}"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Flowchart"/>
        </a:ext>
      </dgm:extLst>
    </dgm:pt>
    <dgm:pt modelId="{82730D37-BE6E-467A-B929-9B226F8480EE}" type="pres">
      <dgm:prSet presAssocID="{3E61EE06-EF41-4D6D-8C9C-957A046527E1}" presName="spaceRect" presStyleCnt="0"/>
      <dgm:spPr/>
    </dgm:pt>
    <dgm:pt modelId="{CFE8D381-D223-4E2D-8FAE-98EB7DA29AED}" type="pres">
      <dgm:prSet presAssocID="{3E61EE06-EF41-4D6D-8C9C-957A046527E1}" presName="parTx" presStyleLbl="revTx" presStyleIdx="0" presStyleCnt="2">
        <dgm:presLayoutVars>
          <dgm:chMax val="0"/>
          <dgm:chPref val="0"/>
        </dgm:presLayoutVars>
      </dgm:prSet>
      <dgm:spPr/>
    </dgm:pt>
    <dgm:pt modelId="{34658119-AE99-4434-AF79-48E58445822E}" type="pres">
      <dgm:prSet presAssocID="{F1E66E77-DE23-45DF-9DA2-ED4B351A86E3}" presName="sibTrans" presStyleCnt="0"/>
      <dgm:spPr/>
    </dgm:pt>
    <dgm:pt modelId="{297ABD38-930A-4D5F-A4FC-AD110FA295DF}" type="pres">
      <dgm:prSet presAssocID="{8C7C8049-9129-4223-BD4D-1FBA724AB0F4}" presName="compNode" presStyleCnt="0"/>
      <dgm:spPr/>
    </dgm:pt>
    <dgm:pt modelId="{8D864F60-2981-4DE7-AA9D-7F9B35CBDBA9}" type="pres">
      <dgm:prSet presAssocID="{8C7C8049-9129-4223-BD4D-1FBA724AB0F4}" presName="bgRect" presStyleLbl="bgShp" presStyleIdx="1" presStyleCnt="2"/>
      <dgm:spPr/>
    </dgm:pt>
    <dgm:pt modelId="{611E0FFB-8206-47F2-B4D1-E08DB653FF60}" type="pres">
      <dgm:prSet presAssocID="{8C7C8049-9129-4223-BD4D-1FBA724AB0F4}"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Link"/>
        </a:ext>
      </dgm:extLst>
    </dgm:pt>
    <dgm:pt modelId="{2BE0DEDE-E160-4F44-BB70-C5C31159A712}" type="pres">
      <dgm:prSet presAssocID="{8C7C8049-9129-4223-BD4D-1FBA724AB0F4}" presName="spaceRect" presStyleCnt="0"/>
      <dgm:spPr/>
    </dgm:pt>
    <dgm:pt modelId="{12A8EB51-6A36-448F-85D8-73C66587B5ED}" type="pres">
      <dgm:prSet presAssocID="{8C7C8049-9129-4223-BD4D-1FBA724AB0F4}" presName="parTx" presStyleLbl="revTx" presStyleIdx="1" presStyleCnt="2">
        <dgm:presLayoutVars>
          <dgm:chMax val="0"/>
          <dgm:chPref val="0"/>
        </dgm:presLayoutVars>
      </dgm:prSet>
      <dgm:spPr/>
    </dgm:pt>
  </dgm:ptLst>
  <dgm:cxnLst>
    <dgm:cxn modelId="{9E756A80-B757-469F-AD63-F8E938F61D15}" srcId="{4808740F-E3F4-452A-983B-0504C1A61A01}" destId="{3E61EE06-EF41-4D6D-8C9C-957A046527E1}" srcOrd="0" destOrd="0" parTransId="{3A5F19A1-D9EA-454B-A3B3-710F98617F2C}" sibTransId="{F1E66E77-DE23-45DF-9DA2-ED4B351A86E3}"/>
    <dgm:cxn modelId="{EB1343A8-6E62-4090-B660-68DA1E0422F6}" type="presOf" srcId="{8C7C8049-9129-4223-BD4D-1FBA724AB0F4}" destId="{12A8EB51-6A36-448F-85D8-73C66587B5ED}" srcOrd="0" destOrd="0" presId="urn:microsoft.com/office/officeart/2018/2/layout/IconVerticalSolidList"/>
    <dgm:cxn modelId="{F749FFC8-9864-4F66-82E7-368803F80C33}" type="presOf" srcId="{3E61EE06-EF41-4D6D-8C9C-957A046527E1}" destId="{CFE8D381-D223-4E2D-8FAE-98EB7DA29AED}" srcOrd="0" destOrd="0" presId="urn:microsoft.com/office/officeart/2018/2/layout/IconVerticalSolidList"/>
    <dgm:cxn modelId="{B17A98D3-B3EA-4D80-BC7F-A535D14ED1DD}" type="presOf" srcId="{4808740F-E3F4-452A-983B-0504C1A61A01}" destId="{16362B40-22A0-456F-ADF7-255082452632}" srcOrd="0" destOrd="0" presId="urn:microsoft.com/office/officeart/2018/2/layout/IconVerticalSolidList"/>
    <dgm:cxn modelId="{BB85ABE3-3D06-4E97-BD9E-57C92106CC49}" srcId="{4808740F-E3F4-452A-983B-0504C1A61A01}" destId="{8C7C8049-9129-4223-BD4D-1FBA724AB0F4}" srcOrd="1" destOrd="0" parTransId="{E6FFFD01-4CD8-49CA-A2B2-58B8E1CF08A3}" sibTransId="{39ECD3E0-EFAD-4E16-A769-8F7809819458}"/>
    <dgm:cxn modelId="{AC6493C5-995B-4140-B6F5-442C7883958B}" type="presParOf" srcId="{16362B40-22A0-456F-ADF7-255082452632}" destId="{B4405E91-3496-4987-90E5-BB10726F6C62}" srcOrd="0" destOrd="0" presId="urn:microsoft.com/office/officeart/2018/2/layout/IconVerticalSolidList"/>
    <dgm:cxn modelId="{6C1B1E5D-DEA5-4AF7-9759-B48F6FF307E3}" type="presParOf" srcId="{B4405E91-3496-4987-90E5-BB10726F6C62}" destId="{B08BFDFD-0428-4401-9746-9F58ED0501AB}" srcOrd="0" destOrd="0" presId="urn:microsoft.com/office/officeart/2018/2/layout/IconVerticalSolidList"/>
    <dgm:cxn modelId="{08ABE062-31F0-4E08-8DDC-28C3E4F413A8}" type="presParOf" srcId="{B4405E91-3496-4987-90E5-BB10726F6C62}" destId="{F6DBE622-2CC6-41D7-A3EF-D1019A1D3876}" srcOrd="1" destOrd="0" presId="urn:microsoft.com/office/officeart/2018/2/layout/IconVerticalSolidList"/>
    <dgm:cxn modelId="{C4EDD29E-B3FA-4DDF-8DBC-72AE864F4584}" type="presParOf" srcId="{B4405E91-3496-4987-90E5-BB10726F6C62}" destId="{82730D37-BE6E-467A-B929-9B226F8480EE}" srcOrd="2" destOrd="0" presId="urn:microsoft.com/office/officeart/2018/2/layout/IconVerticalSolidList"/>
    <dgm:cxn modelId="{2E5B575E-0DA1-4FB6-9F7A-CF5C66EAF8BE}" type="presParOf" srcId="{B4405E91-3496-4987-90E5-BB10726F6C62}" destId="{CFE8D381-D223-4E2D-8FAE-98EB7DA29AED}" srcOrd="3" destOrd="0" presId="urn:microsoft.com/office/officeart/2018/2/layout/IconVerticalSolidList"/>
    <dgm:cxn modelId="{D470A9FB-61FE-4994-9AB0-9C4E3F87BF08}" type="presParOf" srcId="{16362B40-22A0-456F-ADF7-255082452632}" destId="{34658119-AE99-4434-AF79-48E58445822E}" srcOrd="1" destOrd="0" presId="urn:microsoft.com/office/officeart/2018/2/layout/IconVerticalSolidList"/>
    <dgm:cxn modelId="{5E1EDED1-6ED0-4F34-8D98-716FD20A52C2}" type="presParOf" srcId="{16362B40-22A0-456F-ADF7-255082452632}" destId="{297ABD38-930A-4D5F-A4FC-AD110FA295DF}" srcOrd="2" destOrd="0" presId="urn:microsoft.com/office/officeart/2018/2/layout/IconVerticalSolidList"/>
    <dgm:cxn modelId="{2F1887DA-DEBD-412B-9C16-E1DA456C40A8}" type="presParOf" srcId="{297ABD38-930A-4D5F-A4FC-AD110FA295DF}" destId="{8D864F60-2981-4DE7-AA9D-7F9B35CBDBA9}" srcOrd="0" destOrd="0" presId="urn:microsoft.com/office/officeart/2018/2/layout/IconVerticalSolidList"/>
    <dgm:cxn modelId="{AE5782C2-E40F-4392-9ABB-A9C0FA847BFB}" type="presParOf" srcId="{297ABD38-930A-4D5F-A4FC-AD110FA295DF}" destId="{611E0FFB-8206-47F2-B4D1-E08DB653FF60}" srcOrd="1" destOrd="0" presId="urn:microsoft.com/office/officeart/2018/2/layout/IconVerticalSolidList"/>
    <dgm:cxn modelId="{AD3D470E-D996-4610-B60B-55B72896FDA7}" type="presParOf" srcId="{297ABD38-930A-4D5F-A4FC-AD110FA295DF}" destId="{2BE0DEDE-E160-4F44-BB70-C5C31159A712}" srcOrd="2" destOrd="0" presId="urn:microsoft.com/office/officeart/2018/2/layout/IconVerticalSolidList"/>
    <dgm:cxn modelId="{0E64BAA1-442A-4EC0-9A77-CE0E17D3F7E0}" type="presParOf" srcId="{297ABD38-930A-4D5F-A4FC-AD110FA295DF}" destId="{12A8EB51-6A36-448F-85D8-73C66587B5ED}" srcOrd="3" destOrd="0" presId="urn:microsoft.com/office/officeart/2018/2/layout/IconVerticalSoli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71E9E4-819B-4198-BB6F-8D17A9577E1F}"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9DAC90D2-AE27-468D-8CAB-786B4FFCC8DB}">
      <dgm:prSet/>
      <dgm:spPr/>
      <dgm:t>
        <a:bodyPr/>
        <a:lstStyle/>
        <a:p>
          <a:r>
            <a:rPr lang="en-US"/>
            <a:t>We built an interactive dashboard with Plotly dash</a:t>
          </a:r>
        </a:p>
      </dgm:t>
    </dgm:pt>
    <dgm:pt modelId="{B4359A2B-3F97-4F4F-BF65-3A6069E8AF1A}" type="parTrans" cxnId="{4A4D2F24-0549-4FD8-90C8-4E9B295292D8}">
      <dgm:prSet/>
      <dgm:spPr/>
      <dgm:t>
        <a:bodyPr/>
        <a:lstStyle/>
        <a:p>
          <a:endParaRPr lang="en-US"/>
        </a:p>
      </dgm:t>
    </dgm:pt>
    <dgm:pt modelId="{15C6F694-5D9E-4369-990D-74509F98F72F}" type="sibTrans" cxnId="{4A4D2F24-0549-4FD8-90C8-4E9B295292D8}">
      <dgm:prSet/>
      <dgm:spPr/>
      <dgm:t>
        <a:bodyPr/>
        <a:lstStyle/>
        <a:p>
          <a:endParaRPr lang="en-US"/>
        </a:p>
      </dgm:t>
    </dgm:pt>
    <dgm:pt modelId="{8021C94D-A3D8-41DA-B34A-39D95855B572}">
      <dgm:prSet/>
      <dgm:spPr/>
      <dgm:t>
        <a:bodyPr/>
        <a:lstStyle/>
        <a:p>
          <a:r>
            <a:rPr lang="en-US"/>
            <a:t>We plotted pie charts showing the total launches by a certain sites</a:t>
          </a:r>
        </a:p>
      </dgm:t>
    </dgm:pt>
    <dgm:pt modelId="{0C8D9A2F-D7B8-421D-AE57-DBF6C538FA96}" type="parTrans" cxnId="{E9076F08-C895-4A44-9DA9-957429C3EF65}">
      <dgm:prSet/>
      <dgm:spPr/>
      <dgm:t>
        <a:bodyPr/>
        <a:lstStyle/>
        <a:p>
          <a:endParaRPr lang="en-US"/>
        </a:p>
      </dgm:t>
    </dgm:pt>
    <dgm:pt modelId="{057DC6CA-10BF-42DE-A303-4D64C86E1B5A}" type="sibTrans" cxnId="{E9076F08-C895-4A44-9DA9-957429C3EF65}">
      <dgm:prSet/>
      <dgm:spPr/>
      <dgm:t>
        <a:bodyPr/>
        <a:lstStyle/>
        <a:p>
          <a:endParaRPr lang="en-US"/>
        </a:p>
      </dgm:t>
    </dgm:pt>
    <dgm:pt modelId="{8DA2D7AC-B2CC-49EC-AB99-D00B6628A49D}">
      <dgm:prSet/>
      <dgm:spPr/>
      <dgm:t>
        <a:bodyPr/>
        <a:lstStyle/>
        <a:p>
          <a:r>
            <a:rPr lang="en-US"/>
            <a:t>We plotted scatter graph showing the relationship with Outcome and Payload Mass (Kg) for the different booster version.</a:t>
          </a:r>
        </a:p>
      </dgm:t>
    </dgm:pt>
    <dgm:pt modelId="{63555E97-6CB5-4B94-8D37-9606C153E3EF}" type="parTrans" cxnId="{D416540F-9ECC-4E14-9106-D77F8DBCBA2D}">
      <dgm:prSet/>
      <dgm:spPr/>
      <dgm:t>
        <a:bodyPr/>
        <a:lstStyle/>
        <a:p>
          <a:endParaRPr lang="en-US"/>
        </a:p>
      </dgm:t>
    </dgm:pt>
    <dgm:pt modelId="{F347A8F6-7FF1-4F83-A48F-B24D27418649}" type="sibTrans" cxnId="{D416540F-9ECC-4E14-9106-D77F8DBCBA2D}">
      <dgm:prSet/>
      <dgm:spPr/>
      <dgm:t>
        <a:bodyPr/>
        <a:lstStyle/>
        <a:p>
          <a:endParaRPr lang="en-US"/>
        </a:p>
      </dgm:t>
    </dgm:pt>
    <dgm:pt modelId="{1278301A-233D-4E83-923E-0663897DDDBB}">
      <dgm:prSet/>
      <dgm:spPr/>
      <dgm:t>
        <a:bodyPr/>
        <a:lstStyle/>
        <a:p>
          <a:r>
            <a:rPr lang="en-US">
              <a:hlinkClick xmlns:r="http://schemas.openxmlformats.org/officeDocument/2006/relationships" r:id="rId1"/>
            </a:rPr>
            <a:t>Github Link</a:t>
          </a:r>
          <a:endParaRPr lang="en-US"/>
        </a:p>
      </dgm:t>
    </dgm:pt>
    <dgm:pt modelId="{76216141-55A2-4075-BAE4-65E05BC70598}" type="parTrans" cxnId="{781092FF-945B-43AD-B5E7-51D4D6374EC2}">
      <dgm:prSet/>
      <dgm:spPr/>
      <dgm:t>
        <a:bodyPr/>
        <a:lstStyle/>
        <a:p>
          <a:endParaRPr lang="en-US"/>
        </a:p>
      </dgm:t>
    </dgm:pt>
    <dgm:pt modelId="{A252C258-D0C0-44DE-B855-25D9B73F0EFC}" type="sibTrans" cxnId="{781092FF-945B-43AD-B5E7-51D4D6374EC2}">
      <dgm:prSet/>
      <dgm:spPr/>
      <dgm:t>
        <a:bodyPr/>
        <a:lstStyle/>
        <a:p>
          <a:endParaRPr lang="en-US"/>
        </a:p>
      </dgm:t>
    </dgm:pt>
    <dgm:pt modelId="{AD3ABDDD-5432-6C43-AC9E-39D2B55737AD}" type="pres">
      <dgm:prSet presAssocID="{A171E9E4-819B-4198-BB6F-8D17A9577E1F}" presName="vert0" presStyleCnt="0">
        <dgm:presLayoutVars>
          <dgm:dir/>
          <dgm:animOne val="branch"/>
          <dgm:animLvl val="lvl"/>
        </dgm:presLayoutVars>
      </dgm:prSet>
      <dgm:spPr/>
    </dgm:pt>
    <dgm:pt modelId="{13E932B4-3F07-D144-9370-3718C2F328A9}" type="pres">
      <dgm:prSet presAssocID="{9DAC90D2-AE27-468D-8CAB-786B4FFCC8DB}" presName="thickLine" presStyleLbl="alignNode1" presStyleIdx="0" presStyleCnt="4"/>
      <dgm:spPr/>
    </dgm:pt>
    <dgm:pt modelId="{886AC581-B48C-9345-917E-517B7C0AE98B}" type="pres">
      <dgm:prSet presAssocID="{9DAC90D2-AE27-468D-8CAB-786B4FFCC8DB}" presName="horz1" presStyleCnt="0"/>
      <dgm:spPr/>
    </dgm:pt>
    <dgm:pt modelId="{6DCBB4E3-B85F-E140-8519-8D173310CDA0}" type="pres">
      <dgm:prSet presAssocID="{9DAC90D2-AE27-468D-8CAB-786B4FFCC8DB}" presName="tx1" presStyleLbl="revTx" presStyleIdx="0" presStyleCnt="4"/>
      <dgm:spPr/>
    </dgm:pt>
    <dgm:pt modelId="{1469076A-56DF-DC46-96DA-38883092540E}" type="pres">
      <dgm:prSet presAssocID="{9DAC90D2-AE27-468D-8CAB-786B4FFCC8DB}" presName="vert1" presStyleCnt="0"/>
      <dgm:spPr/>
    </dgm:pt>
    <dgm:pt modelId="{62A5AACF-B30A-8745-B192-DE3292139C59}" type="pres">
      <dgm:prSet presAssocID="{8021C94D-A3D8-41DA-B34A-39D95855B572}" presName="thickLine" presStyleLbl="alignNode1" presStyleIdx="1" presStyleCnt="4"/>
      <dgm:spPr/>
    </dgm:pt>
    <dgm:pt modelId="{51911DDD-15A7-D841-BAA7-19C82B7F0076}" type="pres">
      <dgm:prSet presAssocID="{8021C94D-A3D8-41DA-B34A-39D95855B572}" presName="horz1" presStyleCnt="0"/>
      <dgm:spPr/>
    </dgm:pt>
    <dgm:pt modelId="{E0B22714-525C-A64C-984D-31FC4DD935FA}" type="pres">
      <dgm:prSet presAssocID="{8021C94D-A3D8-41DA-B34A-39D95855B572}" presName="tx1" presStyleLbl="revTx" presStyleIdx="1" presStyleCnt="4"/>
      <dgm:spPr/>
    </dgm:pt>
    <dgm:pt modelId="{791E3691-BE4B-E14E-9BBC-025FF04C2C20}" type="pres">
      <dgm:prSet presAssocID="{8021C94D-A3D8-41DA-B34A-39D95855B572}" presName="vert1" presStyleCnt="0"/>
      <dgm:spPr/>
    </dgm:pt>
    <dgm:pt modelId="{8DC41E73-D19A-5B49-AC91-D1B889DD1C6D}" type="pres">
      <dgm:prSet presAssocID="{8DA2D7AC-B2CC-49EC-AB99-D00B6628A49D}" presName="thickLine" presStyleLbl="alignNode1" presStyleIdx="2" presStyleCnt="4"/>
      <dgm:spPr/>
    </dgm:pt>
    <dgm:pt modelId="{DAE7D025-426F-424C-92FE-C20D6C6F2CB1}" type="pres">
      <dgm:prSet presAssocID="{8DA2D7AC-B2CC-49EC-AB99-D00B6628A49D}" presName="horz1" presStyleCnt="0"/>
      <dgm:spPr/>
    </dgm:pt>
    <dgm:pt modelId="{3E8FC462-14C0-C945-9E5D-84B279001C32}" type="pres">
      <dgm:prSet presAssocID="{8DA2D7AC-B2CC-49EC-AB99-D00B6628A49D}" presName="tx1" presStyleLbl="revTx" presStyleIdx="2" presStyleCnt="4"/>
      <dgm:spPr/>
    </dgm:pt>
    <dgm:pt modelId="{AA74B09E-529C-F643-B032-21B7C7EDCF94}" type="pres">
      <dgm:prSet presAssocID="{8DA2D7AC-B2CC-49EC-AB99-D00B6628A49D}" presName="vert1" presStyleCnt="0"/>
      <dgm:spPr/>
    </dgm:pt>
    <dgm:pt modelId="{A7D9DA95-492C-164E-AC32-165C3F1CABF6}" type="pres">
      <dgm:prSet presAssocID="{1278301A-233D-4E83-923E-0663897DDDBB}" presName="thickLine" presStyleLbl="alignNode1" presStyleIdx="3" presStyleCnt="4"/>
      <dgm:spPr/>
    </dgm:pt>
    <dgm:pt modelId="{0F8F39A2-CE5E-234F-95E8-199A08A5418E}" type="pres">
      <dgm:prSet presAssocID="{1278301A-233D-4E83-923E-0663897DDDBB}" presName="horz1" presStyleCnt="0"/>
      <dgm:spPr/>
    </dgm:pt>
    <dgm:pt modelId="{E7AE31AE-CEB8-E743-A307-00EAEA5DD8FE}" type="pres">
      <dgm:prSet presAssocID="{1278301A-233D-4E83-923E-0663897DDDBB}" presName="tx1" presStyleLbl="revTx" presStyleIdx="3" presStyleCnt="4"/>
      <dgm:spPr/>
    </dgm:pt>
    <dgm:pt modelId="{512FCDAC-5BBA-B64A-A76B-53FE6E3364C9}" type="pres">
      <dgm:prSet presAssocID="{1278301A-233D-4E83-923E-0663897DDDBB}" presName="vert1" presStyleCnt="0"/>
      <dgm:spPr/>
    </dgm:pt>
  </dgm:ptLst>
  <dgm:cxnLst>
    <dgm:cxn modelId="{E9076F08-C895-4A44-9DA9-957429C3EF65}" srcId="{A171E9E4-819B-4198-BB6F-8D17A9577E1F}" destId="{8021C94D-A3D8-41DA-B34A-39D95855B572}" srcOrd="1" destOrd="0" parTransId="{0C8D9A2F-D7B8-421D-AE57-DBF6C538FA96}" sibTransId="{057DC6CA-10BF-42DE-A303-4D64C86E1B5A}"/>
    <dgm:cxn modelId="{D416540F-9ECC-4E14-9106-D77F8DBCBA2D}" srcId="{A171E9E4-819B-4198-BB6F-8D17A9577E1F}" destId="{8DA2D7AC-B2CC-49EC-AB99-D00B6628A49D}" srcOrd="2" destOrd="0" parTransId="{63555E97-6CB5-4B94-8D37-9606C153E3EF}" sibTransId="{F347A8F6-7FF1-4F83-A48F-B24D27418649}"/>
    <dgm:cxn modelId="{4A4D2F24-0549-4FD8-90C8-4E9B295292D8}" srcId="{A171E9E4-819B-4198-BB6F-8D17A9577E1F}" destId="{9DAC90D2-AE27-468D-8CAB-786B4FFCC8DB}" srcOrd="0" destOrd="0" parTransId="{B4359A2B-3F97-4F4F-BF65-3A6069E8AF1A}" sibTransId="{15C6F694-5D9E-4369-990D-74509F98F72F}"/>
    <dgm:cxn modelId="{9057353D-1273-6F41-B73E-73C5FC18C53A}" type="presOf" srcId="{1278301A-233D-4E83-923E-0663897DDDBB}" destId="{E7AE31AE-CEB8-E743-A307-00EAEA5DD8FE}" srcOrd="0" destOrd="0" presId="urn:microsoft.com/office/officeart/2008/layout/LinedList"/>
    <dgm:cxn modelId="{8D5E7F7D-394A-1445-9B95-2BEBF724CBA9}" type="presOf" srcId="{A171E9E4-819B-4198-BB6F-8D17A9577E1F}" destId="{AD3ABDDD-5432-6C43-AC9E-39D2B55737AD}" srcOrd="0" destOrd="0" presId="urn:microsoft.com/office/officeart/2008/layout/LinedList"/>
    <dgm:cxn modelId="{3134C4B2-A2C6-5E41-B980-791A7862737E}" type="presOf" srcId="{9DAC90D2-AE27-468D-8CAB-786B4FFCC8DB}" destId="{6DCBB4E3-B85F-E140-8519-8D173310CDA0}" srcOrd="0" destOrd="0" presId="urn:microsoft.com/office/officeart/2008/layout/LinedList"/>
    <dgm:cxn modelId="{F1BA47E2-0C9F-214C-BD8C-EDB08F4AB175}" type="presOf" srcId="{8021C94D-A3D8-41DA-B34A-39D95855B572}" destId="{E0B22714-525C-A64C-984D-31FC4DD935FA}" srcOrd="0" destOrd="0" presId="urn:microsoft.com/office/officeart/2008/layout/LinedList"/>
    <dgm:cxn modelId="{605998FB-8ABD-9441-87D3-B8924752A81E}" type="presOf" srcId="{8DA2D7AC-B2CC-49EC-AB99-D00B6628A49D}" destId="{3E8FC462-14C0-C945-9E5D-84B279001C32}" srcOrd="0" destOrd="0" presId="urn:microsoft.com/office/officeart/2008/layout/LinedList"/>
    <dgm:cxn modelId="{781092FF-945B-43AD-B5E7-51D4D6374EC2}" srcId="{A171E9E4-819B-4198-BB6F-8D17A9577E1F}" destId="{1278301A-233D-4E83-923E-0663897DDDBB}" srcOrd="3" destOrd="0" parTransId="{76216141-55A2-4075-BAE4-65E05BC70598}" sibTransId="{A252C258-D0C0-44DE-B855-25D9B73F0EFC}"/>
    <dgm:cxn modelId="{CB50C5CB-796F-7D40-919A-D8513FDEF21A}" type="presParOf" srcId="{AD3ABDDD-5432-6C43-AC9E-39D2B55737AD}" destId="{13E932B4-3F07-D144-9370-3718C2F328A9}" srcOrd="0" destOrd="0" presId="urn:microsoft.com/office/officeart/2008/layout/LinedList"/>
    <dgm:cxn modelId="{64A5AF98-2621-3847-ABCA-9DC46E1FB33C}" type="presParOf" srcId="{AD3ABDDD-5432-6C43-AC9E-39D2B55737AD}" destId="{886AC581-B48C-9345-917E-517B7C0AE98B}" srcOrd="1" destOrd="0" presId="urn:microsoft.com/office/officeart/2008/layout/LinedList"/>
    <dgm:cxn modelId="{3EF4C0BC-0709-AB48-B0A7-AD61241F411D}" type="presParOf" srcId="{886AC581-B48C-9345-917E-517B7C0AE98B}" destId="{6DCBB4E3-B85F-E140-8519-8D173310CDA0}" srcOrd="0" destOrd="0" presId="urn:microsoft.com/office/officeart/2008/layout/LinedList"/>
    <dgm:cxn modelId="{6EF0BC37-F50F-C94B-AC48-9421958ED7FA}" type="presParOf" srcId="{886AC581-B48C-9345-917E-517B7C0AE98B}" destId="{1469076A-56DF-DC46-96DA-38883092540E}" srcOrd="1" destOrd="0" presId="urn:microsoft.com/office/officeart/2008/layout/LinedList"/>
    <dgm:cxn modelId="{346FC6E9-3E1F-E146-9624-9B13590D6635}" type="presParOf" srcId="{AD3ABDDD-5432-6C43-AC9E-39D2B55737AD}" destId="{62A5AACF-B30A-8745-B192-DE3292139C59}" srcOrd="2" destOrd="0" presId="urn:microsoft.com/office/officeart/2008/layout/LinedList"/>
    <dgm:cxn modelId="{D4EEE948-CDCE-0C4C-BC9E-11D3F2BE1AA8}" type="presParOf" srcId="{AD3ABDDD-5432-6C43-AC9E-39D2B55737AD}" destId="{51911DDD-15A7-D841-BAA7-19C82B7F0076}" srcOrd="3" destOrd="0" presId="urn:microsoft.com/office/officeart/2008/layout/LinedList"/>
    <dgm:cxn modelId="{0011DA11-33C3-F74F-8495-93F611E6AB6A}" type="presParOf" srcId="{51911DDD-15A7-D841-BAA7-19C82B7F0076}" destId="{E0B22714-525C-A64C-984D-31FC4DD935FA}" srcOrd="0" destOrd="0" presId="urn:microsoft.com/office/officeart/2008/layout/LinedList"/>
    <dgm:cxn modelId="{45BFED2B-E7DE-D948-BBE3-C9C56FAB882D}" type="presParOf" srcId="{51911DDD-15A7-D841-BAA7-19C82B7F0076}" destId="{791E3691-BE4B-E14E-9BBC-025FF04C2C20}" srcOrd="1" destOrd="0" presId="urn:microsoft.com/office/officeart/2008/layout/LinedList"/>
    <dgm:cxn modelId="{0B2C1F2E-B94D-8147-9030-58D1C935C2D2}" type="presParOf" srcId="{AD3ABDDD-5432-6C43-AC9E-39D2B55737AD}" destId="{8DC41E73-D19A-5B49-AC91-D1B889DD1C6D}" srcOrd="4" destOrd="0" presId="urn:microsoft.com/office/officeart/2008/layout/LinedList"/>
    <dgm:cxn modelId="{2F5451AE-06F8-744D-B6A3-07026CC1AF2A}" type="presParOf" srcId="{AD3ABDDD-5432-6C43-AC9E-39D2B55737AD}" destId="{DAE7D025-426F-424C-92FE-C20D6C6F2CB1}" srcOrd="5" destOrd="0" presId="urn:microsoft.com/office/officeart/2008/layout/LinedList"/>
    <dgm:cxn modelId="{9D6B92D8-9890-0845-BA4B-403D72D7041A}" type="presParOf" srcId="{DAE7D025-426F-424C-92FE-C20D6C6F2CB1}" destId="{3E8FC462-14C0-C945-9E5D-84B279001C32}" srcOrd="0" destOrd="0" presId="urn:microsoft.com/office/officeart/2008/layout/LinedList"/>
    <dgm:cxn modelId="{45555B25-D106-1044-A6CF-F8EB3777BFB2}" type="presParOf" srcId="{DAE7D025-426F-424C-92FE-C20D6C6F2CB1}" destId="{AA74B09E-529C-F643-B032-21B7C7EDCF94}" srcOrd="1" destOrd="0" presId="urn:microsoft.com/office/officeart/2008/layout/LinedList"/>
    <dgm:cxn modelId="{6BADE6B3-8585-6A48-9F0B-84B77156DFEC}" type="presParOf" srcId="{AD3ABDDD-5432-6C43-AC9E-39D2B55737AD}" destId="{A7D9DA95-492C-164E-AC32-165C3F1CABF6}" srcOrd="6" destOrd="0" presId="urn:microsoft.com/office/officeart/2008/layout/LinedList"/>
    <dgm:cxn modelId="{EB49AC94-2A2F-6D4D-A44B-6B21BADD1E40}" type="presParOf" srcId="{AD3ABDDD-5432-6C43-AC9E-39D2B55737AD}" destId="{0F8F39A2-CE5E-234F-95E8-199A08A5418E}" srcOrd="7" destOrd="0" presId="urn:microsoft.com/office/officeart/2008/layout/LinedList"/>
    <dgm:cxn modelId="{ED59C233-3963-E14F-B0B0-E4746C6BE0A0}" type="presParOf" srcId="{0F8F39A2-CE5E-234F-95E8-199A08A5418E}" destId="{E7AE31AE-CEB8-E743-A307-00EAEA5DD8FE}" srcOrd="0" destOrd="0" presId="urn:microsoft.com/office/officeart/2008/layout/LinedList"/>
    <dgm:cxn modelId="{CA2E6FAE-4DC9-DE4E-9A72-7A40FDA8AB94}" type="presParOf" srcId="{0F8F39A2-CE5E-234F-95E8-199A08A5418E}" destId="{512FCDAC-5BBA-B64A-A76B-53FE6E3364C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8BFDFD-0428-4401-9746-9F58ED0501AB}">
      <dsp:nvSpPr>
        <dsp:cNvPr id="0" name=""/>
        <dsp:cNvSpPr/>
      </dsp:nvSpPr>
      <dsp:spPr>
        <a:xfrm>
          <a:off x="0" y="686712"/>
          <a:ext cx="4640262" cy="126777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DBE622-2CC6-41D7-A3EF-D1019A1D3876}">
      <dsp:nvSpPr>
        <dsp:cNvPr id="0" name=""/>
        <dsp:cNvSpPr/>
      </dsp:nvSpPr>
      <dsp:spPr>
        <a:xfrm>
          <a:off x="383502" y="971962"/>
          <a:ext cx="697277" cy="6972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E8D381-D223-4E2D-8FAE-98EB7DA29AED}">
      <dsp:nvSpPr>
        <dsp:cNvPr id="0" name=""/>
        <dsp:cNvSpPr/>
      </dsp:nvSpPr>
      <dsp:spPr>
        <a:xfrm>
          <a:off x="1464283" y="686712"/>
          <a:ext cx="3175979" cy="1267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173" tIns="134173" rIns="134173" bIns="134173" numCol="1" spcCol="1270" anchor="ctr" anchorCtr="0">
          <a:noAutofit/>
        </a:bodyPr>
        <a:lstStyle/>
        <a:p>
          <a:pPr marL="0" lvl="0" indent="0" algn="l" defTabSz="666750">
            <a:lnSpc>
              <a:spcPct val="100000"/>
            </a:lnSpc>
            <a:spcBef>
              <a:spcPct val="0"/>
            </a:spcBef>
            <a:spcAft>
              <a:spcPct val="35000"/>
            </a:spcAft>
            <a:buNone/>
          </a:pPr>
          <a:r>
            <a:rPr lang="en-US" sz="1500" kern="1200"/>
            <a:t>We used the get request to the SpaceX API to collect data, clean the requested data and did some basic data wrangling and formatting.</a:t>
          </a:r>
        </a:p>
      </dsp:txBody>
      <dsp:txXfrm>
        <a:off x="1464283" y="686712"/>
        <a:ext cx="3175979" cy="1267777"/>
      </dsp:txXfrm>
    </dsp:sp>
    <dsp:sp modelId="{8D864F60-2981-4DE7-AA9D-7F9B35CBDBA9}">
      <dsp:nvSpPr>
        <dsp:cNvPr id="0" name=""/>
        <dsp:cNvSpPr/>
      </dsp:nvSpPr>
      <dsp:spPr>
        <a:xfrm>
          <a:off x="0" y="2271434"/>
          <a:ext cx="4640262" cy="126777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1E0FFB-8206-47F2-B4D1-E08DB653FF60}">
      <dsp:nvSpPr>
        <dsp:cNvPr id="0" name=""/>
        <dsp:cNvSpPr/>
      </dsp:nvSpPr>
      <dsp:spPr>
        <a:xfrm>
          <a:off x="383502" y="2556684"/>
          <a:ext cx="697277" cy="6972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A8EB51-6A36-448F-85D8-73C66587B5ED}">
      <dsp:nvSpPr>
        <dsp:cNvPr id="0" name=""/>
        <dsp:cNvSpPr/>
      </dsp:nvSpPr>
      <dsp:spPr>
        <a:xfrm>
          <a:off x="1464283" y="2271434"/>
          <a:ext cx="3175979" cy="1267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173" tIns="134173" rIns="134173" bIns="134173" numCol="1" spcCol="1270" anchor="ctr" anchorCtr="0">
          <a:noAutofit/>
        </a:bodyPr>
        <a:lstStyle/>
        <a:p>
          <a:pPr marL="0" lvl="0" indent="0" algn="l" defTabSz="666750">
            <a:lnSpc>
              <a:spcPct val="100000"/>
            </a:lnSpc>
            <a:spcBef>
              <a:spcPct val="0"/>
            </a:spcBef>
            <a:spcAft>
              <a:spcPct val="35000"/>
            </a:spcAft>
            <a:buNone/>
          </a:pPr>
          <a:r>
            <a:rPr lang="en-US" sz="1500" kern="1200">
              <a:hlinkClick xmlns:r="http://schemas.openxmlformats.org/officeDocument/2006/relationships" r:id="rId5"/>
            </a:rPr>
            <a:t>Github Link</a:t>
          </a:r>
          <a:endParaRPr lang="en-US" sz="1500" kern="1200"/>
        </a:p>
      </dsp:txBody>
      <dsp:txXfrm>
        <a:off x="1464283" y="2271434"/>
        <a:ext cx="3175979" cy="12677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E932B4-3F07-D144-9370-3718C2F328A9}">
      <dsp:nvSpPr>
        <dsp:cNvPr id="0" name=""/>
        <dsp:cNvSpPr/>
      </dsp:nvSpPr>
      <dsp:spPr>
        <a:xfrm>
          <a:off x="0" y="0"/>
          <a:ext cx="658926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CBB4E3-B85F-E140-8519-8D173310CDA0}">
      <dsp:nvSpPr>
        <dsp:cNvPr id="0" name=""/>
        <dsp:cNvSpPr/>
      </dsp:nvSpPr>
      <dsp:spPr>
        <a:xfrm>
          <a:off x="0" y="0"/>
          <a:ext cx="6589260" cy="1310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We built an interactive dashboard with Plotly dash</a:t>
          </a:r>
        </a:p>
      </dsp:txBody>
      <dsp:txXfrm>
        <a:off x="0" y="0"/>
        <a:ext cx="6589260" cy="1310998"/>
      </dsp:txXfrm>
    </dsp:sp>
    <dsp:sp modelId="{62A5AACF-B30A-8745-B192-DE3292139C59}">
      <dsp:nvSpPr>
        <dsp:cNvPr id="0" name=""/>
        <dsp:cNvSpPr/>
      </dsp:nvSpPr>
      <dsp:spPr>
        <a:xfrm>
          <a:off x="0" y="1310998"/>
          <a:ext cx="6589260"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B22714-525C-A64C-984D-31FC4DD935FA}">
      <dsp:nvSpPr>
        <dsp:cNvPr id="0" name=""/>
        <dsp:cNvSpPr/>
      </dsp:nvSpPr>
      <dsp:spPr>
        <a:xfrm>
          <a:off x="0" y="1310998"/>
          <a:ext cx="6589260" cy="1310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We plotted pie charts showing the total launches by a certain sites</a:t>
          </a:r>
        </a:p>
      </dsp:txBody>
      <dsp:txXfrm>
        <a:off x="0" y="1310998"/>
        <a:ext cx="6589260" cy="1310998"/>
      </dsp:txXfrm>
    </dsp:sp>
    <dsp:sp modelId="{8DC41E73-D19A-5B49-AC91-D1B889DD1C6D}">
      <dsp:nvSpPr>
        <dsp:cNvPr id="0" name=""/>
        <dsp:cNvSpPr/>
      </dsp:nvSpPr>
      <dsp:spPr>
        <a:xfrm>
          <a:off x="0" y="2621996"/>
          <a:ext cx="6589260"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8FC462-14C0-C945-9E5D-84B279001C32}">
      <dsp:nvSpPr>
        <dsp:cNvPr id="0" name=""/>
        <dsp:cNvSpPr/>
      </dsp:nvSpPr>
      <dsp:spPr>
        <a:xfrm>
          <a:off x="0" y="2621996"/>
          <a:ext cx="6589260" cy="1310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We plotted scatter graph showing the relationship with Outcome and Payload Mass (Kg) for the different booster version.</a:t>
          </a:r>
        </a:p>
      </dsp:txBody>
      <dsp:txXfrm>
        <a:off x="0" y="2621996"/>
        <a:ext cx="6589260" cy="1310998"/>
      </dsp:txXfrm>
    </dsp:sp>
    <dsp:sp modelId="{A7D9DA95-492C-164E-AC32-165C3F1CABF6}">
      <dsp:nvSpPr>
        <dsp:cNvPr id="0" name=""/>
        <dsp:cNvSpPr/>
      </dsp:nvSpPr>
      <dsp:spPr>
        <a:xfrm>
          <a:off x="0" y="3932994"/>
          <a:ext cx="6589260"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AE31AE-CEB8-E743-A307-00EAEA5DD8FE}">
      <dsp:nvSpPr>
        <dsp:cNvPr id="0" name=""/>
        <dsp:cNvSpPr/>
      </dsp:nvSpPr>
      <dsp:spPr>
        <a:xfrm>
          <a:off x="0" y="3932994"/>
          <a:ext cx="6589260" cy="1310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hlinkClick xmlns:r="http://schemas.openxmlformats.org/officeDocument/2006/relationships" r:id="rId1"/>
            </a:rPr>
            <a:t>Github Link</a:t>
          </a:r>
          <a:endParaRPr lang="en-US" sz="2600" kern="1200"/>
        </a:p>
      </dsp:txBody>
      <dsp:txXfrm>
        <a:off x="0" y="3932994"/>
        <a:ext cx="6589260" cy="131099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4/10/23</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4/10/23</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4/10/23</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github.com/njohnsonlovesmath/Space-Y-Project/blob/main/EDA%20with%20Data%20Wrangling.ipynb"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github.com/njohnsonlovesmath/Space-Y-Project/blob/main/EDA%20with%20Data%20Visualization.ipynb" TargetMode="Externa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njohnsonlovesmath/Space-Y-Project/blob/main/EDA%20with%20SQL.ipynb" TargetMode="External"/><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njohnsonlovesmath/Space-Y-Project/blob/main/Launch%20Site%20with%20Folium.ipynb"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njohnsonlovesmath/Space-Y-Project/blob/main/Predictive%20Analysis%20with%20Machine%20Learning.ipynb"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5.png"/><Relationship Id="rId7" Type="http://schemas.openxmlformats.org/officeDocument/2006/relationships/diagramData" Target="../diagrams/data1.xml"/><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png"/><Relationship Id="rId11" Type="http://schemas.microsoft.com/office/2007/relationships/diagramDrawing" Target="../diagrams/drawing1.xml"/><Relationship Id="rId5" Type="http://schemas.openxmlformats.org/officeDocument/2006/relationships/image" Target="../media/image7.png"/><Relationship Id="rId10" Type="http://schemas.openxmlformats.org/officeDocument/2006/relationships/diagramColors" Target="../diagrams/colors1.xml"/><Relationship Id="rId4" Type="http://schemas.openxmlformats.org/officeDocument/2006/relationships/image" Target="../media/image6.png"/><Relationship Id="rId9"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hyperlink" Target="https://github.com/njohnsonlovesmath/Space-Y-Project/blob/main/Data%20Collection%20with%20Web%20Scraping.ipynb" TargetMode="Externa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6" y="4568734"/>
            <a:ext cx="2514600" cy="707886"/>
          </a:xfrm>
          <a:prstGeom prst="rect">
            <a:avLst/>
          </a:prstGeom>
          <a:noFill/>
        </p:spPr>
        <p:txBody>
          <a:bodyPr wrap="square" lIns="91440" tIns="45720" rIns="91440" bIns="45720" rtlCol="0" anchor="t">
            <a:spAutoFit/>
          </a:bodyPr>
          <a:lstStyle/>
          <a:p>
            <a:r>
              <a:rPr lang="en-US" sz="2000" dirty="0">
                <a:solidFill>
                  <a:schemeClr val="bg2"/>
                </a:solidFill>
                <a:latin typeface="Didot" panose="02000503000000020003" pitchFamily="2" charset="-79"/>
                <a:ea typeface="SF Pro" pitchFamily="2" charset="0"/>
                <a:cs typeface="Didot" panose="02000503000000020003" pitchFamily="2" charset="-79"/>
              </a:rPr>
              <a:t>Nathan Johnson</a:t>
            </a:r>
          </a:p>
          <a:p>
            <a:r>
              <a:rPr lang="en-US" sz="2000" dirty="0">
                <a:solidFill>
                  <a:schemeClr val="bg2"/>
                </a:solidFill>
                <a:latin typeface="Didot" panose="02000503000000020003" pitchFamily="2" charset="-79"/>
                <a:ea typeface="SF Pro" pitchFamily="2" charset="0"/>
                <a:cs typeface="Didot" panose="02000503000000020003" pitchFamily="2" charset="-79"/>
              </a:rPr>
              <a:t>4/15/23</a:t>
            </a:r>
          </a:p>
        </p:txBody>
      </p:sp>
      <p:pic>
        <p:nvPicPr>
          <p:cNvPr id="2" name="Picture 2" descr="IBM Skills Network Logo - Horizontal-noai copy.png"/>
          <p:cNvPicPr>
            <a:picLocks noChangeAspect="1"/>
          </p:cNvPicPr>
          <p:nvPr/>
        </p:nvPicPr>
        <p:blipFill>
          <a:blip r:embed="rId3"/>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Data Wrangling</a:t>
            </a:r>
          </a:p>
        </p:txBody>
      </p:sp>
      <p:sp>
        <p:nvSpPr>
          <p:cNvPr id="1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p:cNvSpPr>
            <a:spLocks noGrp="1"/>
          </p:cNvSpPr>
          <p:nvPr>
            <p:ph idx="4294967295"/>
          </p:nvPr>
        </p:nvSpPr>
        <p:spPr>
          <a:xfrm>
            <a:off x="630936" y="2807208"/>
            <a:ext cx="3429000" cy="3410712"/>
          </a:xfrm>
          <a:prstGeom prst="rect">
            <a:avLst/>
          </a:prstGeom>
        </p:spPr>
        <p:txBody>
          <a:bodyPr vert="horz" lIns="91440" tIns="45720" rIns="91440" bIns="45720" rtlCol="0" anchor="t">
            <a:normAutofit/>
          </a:bodyPr>
          <a:lstStyle/>
          <a:p>
            <a:r>
              <a:rPr lang="en-US" sz="1700"/>
              <a:t>We performed exploratory data analysis and determined the training labels.</a:t>
            </a:r>
          </a:p>
          <a:p>
            <a:r>
              <a:rPr lang="en-US" sz="1700"/>
              <a:t>We calculated the number of launches at each site, and the number and occurrence of each orbits</a:t>
            </a:r>
          </a:p>
          <a:p>
            <a:r>
              <a:rPr lang="en-US" sz="1700"/>
              <a:t>We created landing outcome label from outcome column and exported the results to csv.</a:t>
            </a:r>
          </a:p>
          <a:p>
            <a:r>
              <a:rPr lang="en-US" sz="1700">
                <a:hlinkClick r:id="rId2"/>
              </a:rPr>
              <a:t>Github Link</a:t>
            </a:r>
            <a:endParaRPr lang="en-US" sz="1700"/>
          </a:p>
          <a:p>
            <a:endParaRPr lang="en-US" sz="1700"/>
          </a:p>
          <a:p>
            <a:endParaRPr lang="en-US" sz="1700"/>
          </a:p>
        </p:txBody>
      </p:sp>
      <p:pic>
        <p:nvPicPr>
          <p:cNvPr id="3" name="Picture 2" descr="Diagram, schematic&#10;&#10;Description automatically generated">
            <a:extLst>
              <a:ext uri="{FF2B5EF4-FFF2-40B4-BE49-F238E27FC236}">
                <a16:creationId xmlns:a16="http://schemas.microsoft.com/office/drawing/2014/main" id="{13843DA3-DF20-1EB2-0276-133D7F78DA09}"/>
              </a:ext>
            </a:extLst>
          </p:cNvPr>
          <p:cNvPicPr>
            <a:picLocks noChangeAspect="1"/>
          </p:cNvPicPr>
          <p:nvPr/>
        </p:nvPicPr>
        <p:blipFill rotWithShape="1">
          <a:blip r:embed="rId3"/>
          <a:srcRect l="3225"/>
          <a:stretch/>
        </p:blipFill>
        <p:spPr>
          <a:xfrm>
            <a:off x="4654296" y="798418"/>
            <a:ext cx="6903720" cy="5261163"/>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10</a:t>
            </a:fld>
            <a:endParaRPr lang="en-US" sz="1200">
              <a:solidFill>
                <a:schemeClr val="tx1">
                  <a:tint val="75000"/>
                </a:schemeClr>
              </a:solidFill>
              <a:latin typeface="+mn-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2">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4">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p:cNvSpPr txBox="1"/>
          <p:nvPr/>
        </p:nvSpPr>
        <p:spPr>
          <a:xfrm>
            <a:off x="1051560" y="586822"/>
            <a:ext cx="3657600"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a:solidFill>
                  <a:schemeClr val="tx1"/>
                </a:solidFill>
                <a:latin typeface="+mj-lt"/>
                <a:ea typeface="+mj-ea"/>
                <a:cs typeface="+mj-cs"/>
              </a:rPr>
              <a:t>EDA with Data Visualization</a:t>
            </a:r>
          </a:p>
        </p:txBody>
      </p:sp>
      <p:sp>
        <p:nvSpPr>
          <p:cNvPr id="17" name="Rectangle 16">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9" name="Rectangle 18">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p:cNvSpPr>
            <a:spLocks noGrp="1"/>
          </p:cNvSpPr>
          <p:nvPr>
            <p:ph idx="4294967295"/>
          </p:nvPr>
        </p:nvSpPr>
        <p:spPr>
          <a:xfrm>
            <a:off x="5250106" y="586822"/>
            <a:ext cx="6106742" cy="1645920"/>
          </a:xfrm>
          <a:prstGeom prst="rect">
            <a:avLst/>
          </a:prstGeom>
        </p:spPr>
        <p:txBody>
          <a:bodyPr vert="horz" lIns="91440" tIns="45720" rIns="91440" bIns="45720" rtlCol="0" anchor="ctr">
            <a:normAutofit/>
          </a:bodyPr>
          <a:lstStyle/>
          <a:p>
            <a:pPr>
              <a:spcBef>
                <a:spcPts val="1400"/>
              </a:spcBef>
            </a:pPr>
            <a:r>
              <a:rPr lang="en-US" sz="1800"/>
              <a:t>We explored the data by visualizing the relationship between flight number and launch Site, payload and launch site, success rate of each orbit type, flight number and orbit type, the launch success yearly trend. </a:t>
            </a:r>
          </a:p>
          <a:p>
            <a:pPr>
              <a:spcBef>
                <a:spcPts val="1400"/>
              </a:spcBef>
            </a:pPr>
            <a:r>
              <a:rPr lang="en-US" sz="1800">
                <a:hlinkClick r:id="rId2"/>
              </a:rPr>
              <a:t>Github Link</a:t>
            </a:r>
            <a:endParaRPr lang="en-US" sz="1800"/>
          </a:p>
        </p:txBody>
      </p:sp>
      <p:pic>
        <p:nvPicPr>
          <p:cNvPr id="6" name="Picture 5" descr="Chart, bar chart&#10;&#10;Description automatically generated">
            <a:extLst>
              <a:ext uri="{FF2B5EF4-FFF2-40B4-BE49-F238E27FC236}">
                <a16:creationId xmlns:a16="http://schemas.microsoft.com/office/drawing/2014/main" id="{C399A085-E4A7-4035-120C-ECAF6E2054AE}"/>
              </a:ext>
            </a:extLst>
          </p:cNvPr>
          <p:cNvPicPr>
            <a:picLocks noChangeAspect="1"/>
          </p:cNvPicPr>
          <p:nvPr/>
        </p:nvPicPr>
        <p:blipFill>
          <a:blip r:embed="rId3"/>
          <a:stretch>
            <a:fillRect/>
          </a:stretch>
        </p:blipFill>
        <p:spPr>
          <a:xfrm>
            <a:off x="1193483" y="2729397"/>
            <a:ext cx="4210108" cy="3483864"/>
          </a:xfrm>
          <a:prstGeom prst="rect">
            <a:avLst/>
          </a:prstGeom>
        </p:spPr>
      </p:pic>
      <p:pic>
        <p:nvPicPr>
          <p:cNvPr id="8" name="Picture 7" descr="Chart, line chart&#10;&#10;Description automatically generated">
            <a:extLst>
              <a:ext uri="{FF2B5EF4-FFF2-40B4-BE49-F238E27FC236}">
                <a16:creationId xmlns:a16="http://schemas.microsoft.com/office/drawing/2014/main" id="{4A7CF785-20F5-81B2-9D11-B98256CF180E}"/>
              </a:ext>
            </a:extLst>
          </p:cNvPr>
          <p:cNvPicPr>
            <a:picLocks noChangeAspect="1"/>
          </p:cNvPicPr>
          <p:nvPr/>
        </p:nvPicPr>
        <p:blipFill>
          <a:blip r:embed="rId4"/>
          <a:stretch>
            <a:fillRect/>
          </a:stretch>
        </p:blipFill>
        <p:spPr>
          <a:xfrm>
            <a:off x="6748345" y="2729397"/>
            <a:ext cx="4423954" cy="3483864"/>
          </a:xfrm>
          <a:prstGeom prst="rect">
            <a:avLst/>
          </a:prstGeom>
        </p:spPr>
      </p:pic>
      <p:sp>
        <p:nvSpPr>
          <p:cNvPr id="4" name="Slide Number Placeholder 3"/>
          <p:cNvSpPr>
            <a:spLocks noGrp="1"/>
          </p:cNvSpPr>
          <p:nvPr>
            <p:ph type="sldNum" sz="quarter" idx="12"/>
          </p:nvPr>
        </p:nvSpPr>
        <p:spPr>
          <a:xfrm>
            <a:off x="8610600" y="6356350"/>
            <a:ext cx="274624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11</a:t>
            </a:fld>
            <a:endParaRPr lang="en-US" sz="1200">
              <a:solidFill>
                <a:schemeClr val="tx1">
                  <a:lumMod val="50000"/>
                  <a:lumOff val="50000"/>
                </a:schemeClr>
              </a:solidFill>
              <a:latin typeface="+mn-l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txBox="1"/>
          <p:nvPr/>
        </p:nvSpPr>
        <p:spPr>
          <a:xfrm>
            <a:off x="5297762" y="329184"/>
            <a:ext cx="6251110" cy="17830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EDA with SQL</a:t>
            </a:r>
          </a:p>
        </p:txBody>
      </p:sp>
      <p:pic>
        <p:nvPicPr>
          <p:cNvPr id="7" name="Picture 6" descr="Rocket launch">
            <a:extLst>
              <a:ext uri="{FF2B5EF4-FFF2-40B4-BE49-F238E27FC236}">
                <a16:creationId xmlns:a16="http://schemas.microsoft.com/office/drawing/2014/main" id="{DC872605-9C0C-6814-76B2-78676091A9F0}"/>
              </a:ext>
            </a:extLst>
          </p:cNvPr>
          <p:cNvPicPr>
            <a:picLocks noChangeAspect="1"/>
          </p:cNvPicPr>
          <p:nvPr/>
        </p:nvPicPr>
        <p:blipFill rotWithShape="1">
          <a:blip r:embed="rId2"/>
          <a:srcRect l="41027" r="13641"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p:cNvSpPr>
            <a:spLocks noGrp="1"/>
          </p:cNvSpPr>
          <p:nvPr>
            <p:ph idx="4294967295"/>
          </p:nvPr>
        </p:nvSpPr>
        <p:spPr>
          <a:xfrm>
            <a:off x="5297762" y="2706624"/>
            <a:ext cx="6251110" cy="3483864"/>
          </a:xfrm>
          <a:prstGeom prst="rect">
            <a:avLst/>
          </a:prstGeom>
        </p:spPr>
        <p:txBody>
          <a:bodyPr vert="horz" lIns="91440" tIns="45720" rIns="91440" bIns="45720" rtlCol="0">
            <a:normAutofit/>
          </a:bodyPr>
          <a:lstStyle/>
          <a:p>
            <a:pPr>
              <a:spcBef>
                <a:spcPts val="1400"/>
              </a:spcBef>
            </a:pPr>
            <a:r>
              <a:rPr lang="en-US" sz="1400"/>
              <a:t>We loaded the SpaceX dataset into a PostgreSQL database without leaving the jupyter notebook.</a:t>
            </a:r>
          </a:p>
          <a:p>
            <a:pPr>
              <a:spcBef>
                <a:spcPts val="1400"/>
              </a:spcBef>
            </a:pPr>
            <a:r>
              <a:rPr lang="en-US" sz="1400"/>
              <a:t>We applied EDA with SQL to get insight from the data. We wrote queries to find out for instance:</a:t>
            </a:r>
          </a:p>
          <a:p>
            <a:pPr lvl="1">
              <a:spcBef>
                <a:spcPts val="1400"/>
              </a:spcBef>
            </a:pPr>
            <a:r>
              <a:rPr lang="en-US" sz="1400"/>
              <a:t>The names of unique launch sites in the space mission.</a:t>
            </a:r>
          </a:p>
          <a:p>
            <a:pPr lvl="1">
              <a:spcBef>
                <a:spcPts val="1400"/>
              </a:spcBef>
            </a:pPr>
            <a:r>
              <a:rPr lang="en-US" sz="1400"/>
              <a:t>The total payload mass carried by boosters launched by NASA (CRS)</a:t>
            </a:r>
          </a:p>
          <a:p>
            <a:pPr lvl="1">
              <a:spcBef>
                <a:spcPts val="1400"/>
              </a:spcBef>
            </a:pPr>
            <a:r>
              <a:rPr lang="en-US" sz="1400"/>
              <a:t>The average payload mass carried by booster version F9 v1.1</a:t>
            </a:r>
          </a:p>
          <a:p>
            <a:pPr lvl="1">
              <a:spcBef>
                <a:spcPts val="1400"/>
              </a:spcBef>
            </a:pPr>
            <a:r>
              <a:rPr lang="en-US" sz="1400"/>
              <a:t>The total number of successful and failure mission outcomes</a:t>
            </a:r>
          </a:p>
          <a:p>
            <a:pPr lvl="1">
              <a:spcBef>
                <a:spcPts val="1400"/>
              </a:spcBef>
            </a:pPr>
            <a:r>
              <a:rPr lang="en-US" sz="1400"/>
              <a:t>The failed landing outcomes in drone ship, their booster version and launch site names.</a:t>
            </a:r>
          </a:p>
          <a:p>
            <a:r>
              <a:rPr lang="en-US" sz="1400">
                <a:hlinkClick r:id="rId3"/>
              </a:rPr>
              <a:t>Github Link</a:t>
            </a:r>
            <a:endParaRPr lang="en-US" sz="1400"/>
          </a:p>
          <a:p>
            <a:endParaRPr lang="en-US" sz="1400"/>
          </a:p>
          <a:p>
            <a:endParaRPr lang="en-US" sz="1400"/>
          </a:p>
        </p:txBody>
      </p:sp>
      <p:sp>
        <p:nvSpPr>
          <p:cNvPr id="4" name="Slide Number Placeholder 3"/>
          <p:cNvSpPr>
            <a:spLocks noGrp="1"/>
          </p:cNvSpPr>
          <p:nvPr>
            <p:ph type="sldNum" sz="quarter" idx="12"/>
          </p:nvPr>
        </p:nvSpPr>
        <p:spPr>
          <a:xfrm>
            <a:off x="10052978" y="6356350"/>
            <a:ext cx="1300821"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12</a:t>
            </a:fld>
            <a:endParaRPr lang="en-US" sz="1200">
              <a:solidFill>
                <a:prstClr val="black">
                  <a:tint val="75000"/>
                </a:prstClr>
              </a:solidFill>
              <a:latin typeface="Calibri" panose="020F05020202040302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txBox="1"/>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Build an Interactive Map with Folium</a:t>
            </a:r>
          </a:p>
        </p:txBody>
      </p:sp>
      <p:sp>
        <p:nvSpPr>
          <p:cNvPr id="1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4"/>
          <p:cNvSpPr>
            <a:spLocks noGrp="1"/>
          </p:cNvSpPr>
          <p:nvPr>
            <p:ph idx="4294967295"/>
          </p:nvPr>
        </p:nvSpPr>
        <p:spPr>
          <a:xfrm>
            <a:off x="838200" y="1929384"/>
            <a:ext cx="10515600" cy="4251960"/>
          </a:xfrm>
          <a:prstGeom prst="rect">
            <a:avLst/>
          </a:prstGeom>
        </p:spPr>
        <p:txBody>
          <a:bodyPr vert="horz" lIns="91440" tIns="45720" rIns="91440" bIns="45720" rtlCol="0">
            <a:normAutofit/>
          </a:bodyPr>
          <a:lstStyle/>
          <a:p>
            <a:pPr>
              <a:spcBef>
                <a:spcPts val="1400"/>
              </a:spcBef>
            </a:pPr>
            <a:r>
              <a:rPr lang="en-US" sz="2000"/>
              <a:t>We marked all launch sites, and added map objects such as markers, circles, lines to mark the success or failure of launches for each site on the folium map.</a:t>
            </a:r>
          </a:p>
          <a:p>
            <a:pPr>
              <a:spcBef>
                <a:spcPts val="1400"/>
              </a:spcBef>
            </a:pPr>
            <a:r>
              <a:rPr lang="en-US" sz="2000"/>
              <a:t>We assigned the feature launch outcomes (failure or success) to class 0 and 1.i.e., 0 for failure, and 1 for success.</a:t>
            </a:r>
          </a:p>
          <a:p>
            <a:pPr>
              <a:spcBef>
                <a:spcPts val="1400"/>
              </a:spcBef>
            </a:pPr>
            <a:r>
              <a:rPr lang="en-US" sz="2000"/>
              <a:t>Using the color-labeled marker clusters, we identified which launch sites have relatively high success rate. </a:t>
            </a:r>
          </a:p>
          <a:p>
            <a:pPr>
              <a:spcBef>
                <a:spcPts val="1400"/>
              </a:spcBef>
            </a:pPr>
            <a:r>
              <a:rPr lang="en-US" sz="2000"/>
              <a:t>We calculated the distances between a launch site to its proximities. We answered some question for instance:</a:t>
            </a:r>
          </a:p>
          <a:p>
            <a:pPr lvl="1">
              <a:spcBef>
                <a:spcPts val="1400"/>
              </a:spcBef>
            </a:pPr>
            <a:r>
              <a:rPr lang="en-US" sz="2000"/>
              <a:t>Are launch sites near railways, highways and coastlines.</a:t>
            </a:r>
          </a:p>
          <a:p>
            <a:pPr lvl="1">
              <a:spcBef>
                <a:spcPts val="1400"/>
              </a:spcBef>
            </a:pPr>
            <a:r>
              <a:rPr lang="en-US" sz="2000"/>
              <a:t>Do launch sites keep certain distance away from cities.</a:t>
            </a:r>
          </a:p>
          <a:p>
            <a:r>
              <a:rPr lang="en-US" sz="2000">
                <a:hlinkClick r:id="rId2"/>
              </a:rPr>
              <a:t>Github Link</a:t>
            </a:r>
            <a:endParaRPr lang="en-US" sz="2000"/>
          </a:p>
          <a:p>
            <a:endParaRPr lang="en-US" sz="2000"/>
          </a:p>
        </p:txBody>
      </p:sp>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13</a:t>
            </a:fld>
            <a:endParaRPr lang="en-US" sz="1200">
              <a:solidFill>
                <a:schemeClr val="tx1">
                  <a:tint val="75000"/>
                </a:schemeClr>
              </a:solidFill>
              <a:latin typeface="+mn-l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5278130-DFE0-457B-8698-88DF69019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2F99531B-1681-4D6E-BECB-18325B33A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Rectangle 14">
            <a:extLst>
              <a:ext uri="{FF2B5EF4-FFF2-40B4-BE49-F238E27FC236}">
                <a16:creationId xmlns:a16="http://schemas.microsoft.com/office/drawing/2014/main" id="{20344094-430A-400B-804B-910E696A1A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53C67DF-7782-4E57-AB9B-F1B4811AD8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43451" y="1248213"/>
            <a:ext cx="5413238" cy="4326335"/>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txBox="1"/>
          <p:nvPr/>
        </p:nvSpPr>
        <p:spPr>
          <a:xfrm>
            <a:off x="504967" y="675564"/>
            <a:ext cx="3609833" cy="52040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Build a Dashboard with Plotly Dash</a:t>
            </a:r>
          </a:p>
        </p:txBody>
      </p:sp>
      <p:cxnSp>
        <p:nvCxnSpPr>
          <p:cNvPr id="19" name="Straight Connector 18">
            <a:extLst>
              <a:ext uri="{FF2B5EF4-FFF2-40B4-BE49-F238E27FC236}">
                <a16:creationId xmlns:a16="http://schemas.microsoft.com/office/drawing/2014/main" id="{B03A5AE3-BD30-455C-842B-7626C8BEF0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a:xfrm>
            <a:off x="11380641" y="0"/>
            <a:ext cx="811359" cy="704762"/>
          </a:xfrm>
        </p:spPr>
        <p:txBody>
          <a:bodyPr vert="horz" lIns="91440" tIns="45720" rIns="91440" bIns="45720" rtlCol="0" anchor="ctr">
            <a:normAutofit/>
          </a:bodyPr>
          <a:lstStyle/>
          <a:p>
            <a:pPr algn="ctr">
              <a:spcAft>
                <a:spcPts val="600"/>
              </a:spcAft>
            </a:pPr>
            <a:fld id="{5075537C-CA84-1446-933C-8E9D027F9201}" type="slidenum">
              <a:rPr lang="en-US" sz="1200" smtClean="0">
                <a:solidFill>
                  <a:schemeClr val="tx1">
                    <a:tint val="75000"/>
                  </a:schemeClr>
                </a:solidFill>
                <a:latin typeface="+mn-lt"/>
              </a:rPr>
              <a:pPr algn="ctr">
                <a:spcAft>
                  <a:spcPts val="600"/>
                </a:spcAft>
              </a:pPr>
              <a:t>14</a:t>
            </a:fld>
            <a:endParaRPr lang="en-US" sz="1200">
              <a:solidFill>
                <a:schemeClr val="tx1">
                  <a:tint val="75000"/>
                </a:schemeClr>
              </a:solidFill>
              <a:latin typeface="+mn-lt"/>
            </a:endParaRPr>
          </a:p>
        </p:txBody>
      </p:sp>
      <p:cxnSp>
        <p:nvCxnSpPr>
          <p:cNvPr id="21" name="Straight Connector 20">
            <a:extLst>
              <a:ext uri="{FF2B5EF4-FFF2-40B4-BE49-F238E27FC236}">
                <a16:creationId xmlns:a16="http://schemas.microsoft.com/office/drawing/2014/main" id="{2DBECAA5-1F2D-470D-875C-8F2C2CA3E5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7" name="Content Placeholder 4">
            <a:extLst>
              <a:ext uri="{FF2B5EF4-FFF2-40B4-BE49-F238E27FC236}">
                <a16:creationId xmlns:a16="http://schemas.microsoft.com/office/drawing/2014/main" id="{8DC057F0-75E8-49F1-E791-CDFF98ECF602}"/>
              </a:ext>
            </a:extLst>
          </p:cNvPr>
          <p:cNvGraphicFramePr>
            <a:graphicFrameLocks noGrp="1"/>
          </p:cNvGraphicFramePr>
          <p:nvPr>
            <p:ph idx="4294967295"/>
            <p:extLst>
              <p:ext uri="{D42A27DB-BD31-4B8C-83A1-F6EECF244321}">
                <p14:modId xmlns:p14="http://schemas.microsoft.com/office/powerpoint/2010/main" val="3665801328"/>
              </p:ext>
            </p:extLst>
          </p:nvPr>
        </p:nvGraphicFramePr>
        <p:xfrm>
          <a:off x="4776730" y="819369"/>
          <a:ext cx="6589260" cy="52439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080C784-110D-4B06-88CC-598E9649DB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08C4E0-4DED-48FF-8CF1-AE38C67591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36378" y="361339"/>
            <a:ext cx="5420283" cy="609304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txBox="1"/>
          <p:nvPr/>
        </p:nvSpPr>
        <p:spPr>
          <a:xfrm>
            <a:off x="430012" y="943156"/>
            <a:ext cx="5217894" cy="49190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lumMod val="85000"/>
                    <a:lumOff val="15000"/>
                  </a:schemeClr>
                </a:solidFill>
                <a:latin typeface="+mj-lt"/>
                <a:ea typeface="+mj-ea"/>
                <a:cs typeface="+mj-cs"/>
              </a:rPr>
              <a:t>Predictive Analysis (Classification)</a:t>
            </a:r>
          </a:p>
        </p:txBody>
      </p:sp>
      <p:sp>
        <p:nvSpPr>
          <p:cNvPr id="5" name="Content Placeholder 4"/>
          <p:cNvSpPr>
            <a:spLocks noGrp="1"/>
          </p:cNvSpPr>
          <p:nvPr>
            <p:ph idx="4294967295"/>
          </p:nvPr>
        </p:nvSpPr>
        <p:spPr>
          <a:xfrm>
            <a:off x="6377277" y="1032387"/>
            <a:ext cx="4707611" cy="4999620"/>
          </a:xfrm>
          <a:prstGeom prst="rect">
            <a:avLst/>
          </a:prstGeom>
        </p:spPr>
        <p:txBody>
          <a:bodyPr vert="horz" lIns="91440" tIns="45720" rIns="91440" bIns="45720" rtlCol="0" anchor="ctr">
            <a:normAutofit/>
          </a:bodyPr>
          <a:lstStyle/>
          <a:p>
            <a:pPr>
              <a:spcBef>
                <a:spcPts val="1400"/>
              </a:spcBef>
            </a:pPr>
            <a:r>
              <a:rPr lang="en-US" sz="1800"/>
              <a:t>We loaded the data using numpy and pandas, transformed the data, split our data into training and testing.</a:t>
            </a:r>
          </a:p>
          <a:p>
            <a:pPr>
              <a:spcBef>
                <a:spcPts val="1400"/>
              </a:spcBef>
            </a:pPr>
            <a:r>
              <a:rPr lang="en-US" sz="1800"/>
              <a:t>We built different machine learning models and tune different hyperparameters using GridSearchCV.</a:t>
            </a:r>
          </a:p>
          <a:p>
            <a:pPr>
              <a:spcBef>
                <a:spcPts val="1400"/>
              </a:spcBef>
            </a:pPr>
            <a:r>
              <a:rPr lang="en-US" sz="1800"/>
              <a:t>We used accuracy as the metric for our model, improved the model using feature engineering and algorithm tuning.</a:t>
            </a:r>
          </a:p>
          <a:p>
            <a:pPr>
              <a:spcBef>
                <a:spcPts val="1400"/>
              </a:spcBef>
            </a:pPr>
            <a:r>
              <a:rPr lang="en-US" sz="1800"/>
              <a:t>We found the best performing classification model.</a:t>
            </a:r>
          </a:p>
          <a:p>
            <a:r>
              <a:rPr lang="en-US" sz="1800">
                <a:hlinkClick r:id="rId2"/>
              </a:rPr>
              <a:t>Github Link</a:t>
            </a:r>
            <a:endParaRPr lang="en-US" sz="1800"/>
          </a:p>
        </p:txBody>
      </p:sp>
      <p:cxnSp>
        <p:nvCxnSpPr>
          <p:cNvPr id="14" name="Straight Connector 13">
            <a:extLst>
              <a:ext uri="{FF2B5EF4-FFF2-40B4-BE49-F238E27FC236}">
                <a16:creationId xmlns:a16="http://schemas.microsoft.com/office/drawing/2014/main" id="{AFE97524-2AF7-40D7-8909-4B15DF1FF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9DF94E9-88AB-40DF-ABD9-A57240A327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a:xfrm>
            <a:off x="11375387" y="1"/>
            <a:ext cx="816611" cy="698938"/>
          </a:xfrm>
        </p:spPr>
        <p:txBody>
          <a:bodyPr vert="horz" lIns="91440" tIns="45720" rIns="91440" bIns="45720" rtlCol="0" anchor="ctr">
            <a:normAutofit/>
          </a:bodyPr>
          <a:lstStyle/>
          <a:p>
            <a:pPr algn="ctr">
              <a:spcAft>
                <a:spcPts val="600"/>
              </a:spcAft>
            </a:pPr>
            <a:fld id="{5075537C-CA84-1446-933C-8E9D027F9201}" type="slidenum">
              <a:rPr lang="en-US" sz="1200" smtClean="0">
                <a:solidFill>
                  <a:schemeClr val="tx1">
                    <a:tint val="75000"/>
                  </a:schemeClr>
                </a:solidFill>
                <a:latin typeface="+mn-lt"/>
              </a:rPr>
              <a:pPr algn="ctr">
                <a:spcAft>
                  <a:spcPts val="600"/>
                </a:spcAft>
              </a:pPr>
              <a:t>15</a:t>
            </a:fld>
            <a:endParaRPr lang="en-US" sz="1200">
              <a:solidFill>
                <a:schemeClr val="tx1">
                  <a:tint val="75000"/>
                </a:schemeClr>
              </a:solidFill>
              <a:latin typeface="+mn-l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p:cNvSpPr txBox="1"/>
          <p:nvPr/>
        </p:nvSpPr>
        <p:spPr>
          <a:xfrm>
            <a:off x="838200" y="3905833"/>
            <a:ext cx="4215063" cy="23987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Flight Number vs. Launch Site</a:t>
            </a:r>
          </a:p>
        </p:txBody>
      </p:sp>
      <p:pic>
        <p:nvPicPr>
          <p:cNvPr id="8" name="Picture 7" descr="A screenshot of a computer&#10;&#10;Description automatically generated with medium confidence">
            <a:extLst>
              <a:ext uri="{FF2B5EF4-FFF2-40B4-BE49-F238E27FC236}">
                <a16:creationId xmlns:a16="http://schemas.microsoft.com/office/drawing/2014/main" id="{2882F8D2-4903-7926-FC02-049D775654A8}"/>
              </a:ext>
            </a:extLst>
          </p:cNvPr>
          <p:cNvPicPr>
            <a:picLocks noChangeAspect="1"/>
          </p:cNvPicPr>
          <p:nvPr/>
        </p:nvPicPr>
        <p:blipFill>
          <a:blip r:embed="rId2"/>
          <a:stretch>
            <a:fillRect/>
          </a:stretch>
        </p:blipFill>
        <p:spPr>
          <a:xfrm>
            <a:off x="342555" y="574835"/>
            <a:ext cx="11188965" cy="2209821"/>
          </a:xfrm>
          <a:prstGeom prst="rect">
            <a:avLst/>
          </a:prstGeom>
        </p:spPr>
      </p:pic>
      <p:sp>
        <p:nvSpPr>
          <p:cNvPr id="3" name="Content Placeholder 2"/>
          <p:cNvSpPr>
            <a:spLocks noGrp="1"/>
          </p:cNvSpPr>
          <p:nvPr>
            <p:ph type="body" sz="half" idx="4294967295"/>
          </p:nvPr>
        </p:nvSpPr>
        <p:spPr>
          <a:xfrm>
            <a:off x="5630779" y="3884452"/>
            <a:ext cx="5723021" cy="2398713"/>
          </a:xfrm>
          <a:prstGeom prst="rect">
            <a:avLst/>
          </a:prstGeom>
        </p:spPr>
        <p:txBody>
          <a:bodyPr vert="horz" lIns="91440" tIns="45720" rIns="91440" bIns="45720" rtlCol="0" anchor="ctr">
            <a:normAutofit/>
          </a:bodyPr>
          <a:lstStyle/>
          <a:p>
            <a:pPr>
              <a:spcBef>
                <a:spcPts val="1400"/>
              </a:spcBef>
            </a:pPr>
            <a:r>
              <a:rPr lang="en-US" sz="2000"/>
              <a:t>From the plot, we found that SpaceX progressively became more successful with more attempts over time.</a:t>
            </a:r>
          </a:p>
        </p:txBody>
      </p:sp>
      <p:sp>
        <p:nvSpPr>
          <p:cNvPr id="5" name="Slide Number Placeholder 4"/>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17</a:t>
            </a:fld>
            <a:endParaRPr lang="en-US" sz="1000">
              <a:solidFill>
                <a:schemeClr val="tx1">
                  <a:tint val="75000"/>
                </a:schemeClr>
              </a:solidFill>
              <a:latin typeface="+mn-l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0">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2">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6402"/>
            <a:ext cx="12191998"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70175"/>
            <a:ext cx="12185331"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5265546"/>
            <a:ext cx="4076698"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35" y="5263483"/>
            <a:ext cx="12192000"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p:nvPr/>
        </p:nvSpPr>
        <p:spPr>
          <a:xfrm>
            <a:off x="1371599" y="5510253"/>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Payload vs. Launch Site</a:t>
            </a:r>
          </a:p>
        </p:txBody>
      </p:sp>
      <p:pic>
        <p:nvPicPr>
          <p:cNvPr id="6" name="Picture 5" descr="Chart, scatter chart&#10;&#10;Description automatically generated">
            <a:extLst>
              <a:ext uri="{FF2B5EF4-FFF2-40B4-BE49-F238E27FC236}">
                <a16:creationId xmlns:a16="http://schemas.microsoft.com/office/drawing/2014/main" id="{17369CB9-6198-F878-4ACA-18CD2198A1C7}"/>
              </a:ext>
            </a:extLst>
          </p:cNvPr>
          <p:cNvPicPr>
            <a:picLocks noChangeAspect="1"/>
          </p:cNvPicPr>
          <p:nvPr/>
        </p:nvPicPr>
        <p:blipFill>
          <a:blip r:embed="rId2"/>
          <a:stretch>
            <a:fillRect/>
          </a:stretch>
        </p:blipFill>
        <p:spPr>
          <a:xfrm>
            <a:off x="387967" y="708730"/>
            <a:ext cx="11437403" cy="2316071"/>
          </a:xfrm>
          <a:prstGeom prst="rect">
            <a:avLst/>
          </a:prstGeom>
        </p:spPr>
      </p:pic>
      <p:sp>
        <p:nvSpPr>
          <p:cNvPr id="3" name="Content Placeholder 2"/>
          <p:cNvSpPr>
            <a:spLocks noGrp="1"/>
          </p:cNvSpPr>
          <p:nvPr>
            <p:ph type="body" sz="half" idx="4294967295"/>
          </p:nvPr>
        </p:nvSpPr>
        <p:spPr>
          <a:xfrm>
            <a:off x="1940256" y="3833199"/>
            <a:ext cx="8332826" cy="1119982"/>
          </a:xfrm>
          <a:prstGeom prst="rect">
            <a:avLst/>
          </a:prstGeom>
        </p:spPr>
        <p:txBody>
          <a:bodyPr vert="horz" lIns="91440" tIns="45720" rIns="91440" bIns="45720" rtlCol="0" anchor="ctr">
            <a:normAutofit/>
          </a:bodyPr>
          <a:lstStyle/>
          <a:p>
            <a:pPr>
              <a:spcBef>
                <a:spcPts val="1400"/>
              </a:spcBef>
            </a:pPr>
            <a:r>
              <a:rPr lang="en-US" sz="2000"/>
              <a:t>From the plot, we discovered that generally, heavier payload mass resulted in a higher rate of success. </a:t>
            </a:r>
          </a:p>
        </p:txBody>
      </p:sp>
      <p:sp>
        <p:nvSpPr>
          <p:cNvPr id="5" name="Slide Number Placeholder 4"/>
          <p:cNvSpPr>
            <a:spLocks noGrp="1"/>
          </p:cNvSpPr>
          <p:nvPr>
            <p:ph type="sldNum" sz="quarter" idx="12"/>
          </p:nvPr>
        </p:nvSpPr>
        <p:spPr>
          <a:xfrm>
            <a:off x="11704320" y="6455431"/>
            <a:ext cx="445913"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18</a:t>
            </a:fld>
            <a:endParaRPr lang="en-US" sz="1100">
              <a:solidFill>
                <a:srgbClr val="FFFFFF"/>
              </a:solidFill>
              <a:latin typeface="+mn-l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p:nvPr/>
        </p:nvSpPr>
        <p:spPr>
          <a:xfrm>
            <a:off x="640080" y="329184"/>
            <a:ext cx="6894576" cy="17830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Success Rate vs. Orbit Type</a:t>
            </a:r>
          </a:p>
        </p:txBody>
      </p:sp>
      <p:sp>
        <p:nvSpPr>
          <p:cNvPr id="1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type="body" sz="half" idx="4294967295"/>
          </p:nvPr>
        </p:nvSpPr>
        <p:spPr>
          <a:xfrm>
            <a:off x="640080" y="2706624"/>
            <a:ext cx="6894576" cy="3483864"/>
          </a:xfrm>
          <a:prstGeom prst="rect">
            <a:avLst/>
          </a:prstGeom>
        </p:spPr>
        <p:txBody>
          <a:bodyPr vert="horz" lIns="91440" tIns="45720" rIns="91440" bIns="45720" rtlCol="0">
            <a:normAutofit/>
          </a:bodyPr>
          <a:lstStyle/>
          <a:p>
            <a:pPr>
              <a:spcBef>
                <a:spcPts val="1400"/>
              </a:spcBef>
            </a:pPr>
            <a:r>
              <a:rPr lang="en-US" sz="2200"/>
              <a:t>While we can see that SSO, HEO, GEO and ES-L1 orbits had the highest rates of success, it is also true that their sample sizes were of the smallest, totaling 8 launches. Notable is VLEO, which was successful in 12 out of 14 launches. It is also difficult to discern a pattern for GTO and ISS. </a:t>
            </a:r>
          </a:p>
        </p:txBody>
      </p:sp>
      <p:pic>
        <p:nvPicPr>
          <p:cNvPr id="6" name="Picture 5" descr="Chart, bar chart&#10;&#10;Description automatically generated">
            <a:extLst>
              <a:ext uri="{FF2B5EF4-FFF2-40B4-BE49-F238E27FC236}">
                <a16:creationId xmlns:a16="http://schemas.microsoft.com/office/drawing/2014/main" id="{53F78327-2D53-09C9-B6C8-1C8A6A0E3F9C}"/>
              </a:ext>
            </a:extLst>
          </p:cNvPr>
          <p:cNvPicPr>
            <a:picLocks noChangeAspect="1"/>
          </p:cNvPicPr>
          <p:nvPr/>
        </p:nvPicPr>
        <p:blipFill>
          <a:blip r:embed="rId2"/>
          <a:stretch>
            <a:fillRect/>
          </a:stretch>
        </p:blipFill>
        <p:spPr>
          <a:xfrm>
            <a:off x="7863840" y="373250"/>
            <a:ext cx="4014216" cy="3341834"/>
          </a:xfrm>
          <a:prstGeom prst="rect">
            <a:avLst/>
          </a:prstGeom>
        </p:spPr>
      </p:pic>
      <p:pic>
        <p:nvPicPr>
          <p:cNvPr id="8" name="Picture 7" descr="Chart, scatter chart&#10;&#10;Description automatically generated">
            <a:extLst>
              <a:ext uri="{FF2B5EF4-FFF2-40B4-BE49-F238E27FC236}">
                <a16:creationId xmlns:a16="http://schemas.microsoft.com/office/drawing/2014/main" id="{1F634D65-BE3B-C7A1-76C8-7B449150DDBE}"/>
              </a:ext>
            </a:extLst>
          </p:cNvPr>
          <p:cNvPicPr>
            <a:picLocks noChangeAspect="1"/>
          </p:cNvPicPr>
          <p:nvPr/>
        </p:nvPicPr>
        <p:blipFill>
          <a:blip r:embed="rId3"/>
          <a:stretch>
            <a:fillRect/>
          </a:stretch>
        </p:blipFill>
        <p:spPr>
          <a:xfrm>
            <a:off x="640080" y="4539916"/>
            <a:ext cx="10934872" cy="2159635"/>
          </a:xfrm>
          <a:prstGeom prst="rect">
            <a:avLst/>
          </a:prstGeom>
        </p:spPr>
      </p:pic>
      <p:sp>
        <p:nvSpPr>
          <p:cNvPr id="5" name="Slide Number Placeholder 4"/>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p:cNvSpPr txBox="1"/>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Outline</a:t>
            </a:r>
          </a:p>
        </p:txBody>
      </p:sp>
      <p:sp>
        <p:nvSpPr>
          <p:cNvPr id="29"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txBox="1"/>
          <p:nvPr/>
        </p:nvSpPr>
        <p:spPr>
          <a:xfrm>
            <a:off x="838200" y="1929384"/>
            <a:ext cx="10515600" cy="42519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200">
                <a:solidFill>
                  <a:schemeClr val="tx1"/>
                </a:solidFill>
                <a:latin typeface="+mn-lt"/>
              </a:rPr>
              <a:t>Executive Summary</a:t>
            </a:r>
          </a:p>
          <a:p>
            <a:pPr>
              <a:spcBef>
                <a:spcPts val="1400"/>
              </a:spcBef>
              <a:buFont typeface="Arial" panose="020B0604020202020204" pitchFamily="34" charset="0"/>
              <a:buChar char="•"/>
            </a:pPr>
            <a:r>
              <a:rPr lang="en-US" sz="2200">
                <a:solidFill>
                  <a:schemeClr val="tx1"/>
                </a:solidFill>
                <a:latin typeface="+mn-lt"/>
              </a:rPr>
              <a:t>Introduction</a:t>
            </a:r>
          </a:p>
          <a:p>
            <a:pPr>
              <a:spcBef>
                <a:spcPts val="1400"/>
              </a:spcBef>
              <a:buFont typeface="Arial" panose="020B0604020202020204" pitchFamily="34" charset="0"/>
              <a:buChar char="•"/>
            </a:pPr>
            <a:r>
              <a:rPr lang="en-US" sz="2200">
                <a:solidFill>
                  <a:schemeClr val="tx1"/>
                </a:solidFill>
                <a:latin typeface="+mn-lt"/>
              </a:rPr>
              <a:t>Methodology</a:t>
            </a:r>
          </a:p>
          <a:p>
            <a:pPr>
              <a:spcBef>
                <a:spcPts val="1400"/>
              </a:spcBef>
              <a:buFont typeface="Arial" panose="020B0604020202020204" pitchFamily="34" charset="0"/>
              <a:buChar char="•"/>
            </a:pPr>
            <a:r>
              <a:rPr lang="en-US" sz="2200">
                <a:solidFill>
                  <a:schemeClr val="tx1"/>
                </a:solidFill>
                <a:latin typeface="+mn-lt"/>
              </a:rPr>
              <a:t>Results</a:t>
            </a:r>
          </a:p>
          <a:p>
            <a:pPr>
              <a:spcBef>
                <a:spcPts val="1400"/>
              </a:spcBef>
              <a:buFont typeface="Arial" panose="020B0604020202020204" pitchFamily="34" charset="0"/>
              <a:buChar char="•"/>
            </a:pPr>
            <a:r>
              <a:rPr lang="en-US" sz="2200">
                <a:solidFill>
                  <a:schemeClr val="tx1"/>
                </a:solidFill>
                <a:latin typeface="+mn-lt"/>
              </a:rPr>
              <a:t>Conclusion</a:t>
            </a:r>
          </a:p>
          <a:p>
            <a:pPr>
              <a:spcBef>
                <a:spcPts val="1400"/>
              </a:spcBef>
              <a:buFont typeface="Arial" panose="020B0604020202020204" pitchFamily="34" charset="0"/>
              <a:buChar char="•"/>
            </a:pPr>
            <a:r>
              <a:rPr lang="en-US" sz="2200">
                <a:solidFill>
                  <a:schemeClr val="tx1"/>
                </a:solidFill>
                <a:latin typeface="+mn-lt"/>
              </a:rPr>
              <a:t>Appendix</a:t>
            </a:r>
          </a:p>
        </p:txBody>
      </p:sp>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a:t>
            </a:fld>
            <a:endParaRPr lang="en-US" sz="1200">
              <a:solidFill>
                <a:schemeClr val="tx1">
                  <a:tint val="75000"/>
                </a:schemeClr>
              </a:solidFill>
              <a:latin typeface="+mn-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00E0F77-E936-4985-B7B1-B9823486A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p:nvPr/>
        </p:nvSpPr>
        <p:spPr>
          <a:xfrm>
            <a:off x="517889" y="4883544"/>
            <a:ext cx="3876086" cy="15569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Payload vs. Orbit Type</a:t>
            </a:r>
          </a:p>
        </p:txBody>
      </p:sp>
      <p:sp>
        <p:nvSpPr>
          <p:cNvPr id="13" name="Rectangle 12">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scatter chart&#10;&#10;Description automatically generated">
            <a:extLst>
              <a:ext uri="{FF2B5EF4-FFF2-40B4-BE49-F238E27FC236}">
                <a16:creationId xmlns:a16="http://schemas.microsoft.com/office/drawing/2014/main" id="{368134CB-2D17-761A-0315-25E4F9591529}"/>
              </a:ext>
            </a:extLst>
          </p:cNvPr>
          <p:cNvPicPr>
            <a:picLocks noChangeAspect="1"/>
          </p:cNvPicPr>
          <p:nvPr/>
        </p:nvPicPr>
        <p:blipFill>
          <a:blip r:embed="rId2"/>
          <a:stretch>
            <a:fillRect/>
          </a:stretch>
        </p:blipFill>
        <p:spPr>
          <a:xfrm>
            <a:off x="640647" y="1273818"/>
            <a:ext cx="10910703" cy="2154864"/>
          </a:xfrm>
          <a:prstGeom prst="rect">
            <a:avLst/>
          </a:prstGeom>
        </p:spPr>
      </p:pic>
      <p:sp>
        <p:nvSpPr>
          <p:cNvPr id="17" name="Rectangle 16">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type="body" sz="half" idx="4294967295"/>
          </p:nvPr>
        </p:nvSpPr>
        <p:spPr>
          <a:xfrm>
            <a:off x="5162719" y="4883544"/>
            <a:ext cx="6586915" cy="1556907"/>
          </a:xfrm>
          <a:prstGeom prst="rect">
            <a:avLst/>
          </a:prstGeom>
        </p:spPr>
        <p:txBody>
          <a:bodyPr vert="horz" lIns="91440" tIns="45720" rIns="91440" bIns="45720" rtlCol="0" anchor="ctr">
            <a:normAutofit/>
          </a:bodyPr>
          <a:lstStyle/>
          <a:p>
            <a:pPr>
              <a:spcBef>
                <a:spcPts val="1400"/>
              </a:spcBef>
            </a:pPr>
            <a:r>
              <a:rPr lang="en-US" sz="1800"/>
              <a:t>It appears heavier payloads are correlated to higher success rates for LEO, ISS, and Polar, while GTO is indistinguishable of a patter of success or failure.</a:t>
            </a:r>
          </a:p>
        </p:txBody>
      </p:sp>
      <p:sp>
        <p:nvSpPr>
          <p:cNvPr id="5" name="Slide Number Placeholder 4"/>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000" kern="1200">
                <a:solidFill>
                  <a:schemeClr val="tx1"/>
                </a:solidFill>
                <a:latin typeface="+mj-lt"/>
                <a:ea typeface="+mj-ea"/>
                <a:cs typeface="+mj-cs"/>
              </a:rPr>
              <a:t>Launch Success Yearly Trend</a:t>
            </a:r>
          </a:p>
        </p:txBody>
      </p:sp>
      <p:sp>
        <p:nvSpPr>
          <p:cNvPr id="20"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type="body" sz="half" idx="4294967295"/>
          </p:nvPr>
        </p:nvSpPr>
        <p:spPr>
          <a:xfrm>
            <a:off x="630936" y="2660904"/>
            <a:ext cx="4818888" cy="3547872"/>
          </a:xfrm>
          <a:prstGeom prst="rect">
            <a:avLst/>
          </a:prstGeom>
        </p:spPr>
        <p:txBody>
          <a:bodyPr vert="horz" lIns="91440" tIns="45720" rIns="91440" bIns="45720" rtlCol="0" anchor="t">
            <a:normAutofit/>
          </a:bodyPr>
          <a:lstStyle/>
          <a:p>
            <a:pPr>
              <a:spcBef>
                <a:spcPts val="1400"/>
              </a:spcBef>
            </a:pPr>
            <a:r>
              <a:rPr lang="en-US" sz="2200"/>
              <a:t>As SpaceX progressed and learned from their mistakes, their rate of success continued to increase, surpassing a success rate of 60% in 2016 and not dropping below that rate since. </a:t>
            </a:r>
          </a:p>
        </p:txBody>
      </p:sp>
      <p:pic>
        <p:nvPicPr>
          <p:cNvPr id="6" name="Picture 5" descr="Chart, line chart&#10;&#10;Description automatically generated">
            <a:extLst>
              <a:ext uri="{FF2B5EF4-FFF2-40B4-BE49-F238E27FC236}">
                <a16:creationId xmlns:a16="http://schemas.microsoft.com/office/drawing/2014/main" id="{6F0C62F2-0074-AEEE-9208-9DC643F9E750}"/>
              </a:ext>
            </a:extLst>
          </p:cNvPr>
          <p:cNvPicPr>
            <a:picLocks noChangeAspect="1"/>
          </p:cNvPicPr>
          <p:nvPr/>
        </p:nvPicPr>
        <p:blipFill>
          <a:blip r:embed="rId2"/>
          <a:stretch>
            <a:fillRect/>
          </a:stretch>
        </p:blipFill>
        <p:spPr>
          <a:xfrm>
            <a:off x="6099048" y="1293179"/>
            <a:ext cx="5458968" cy="4271641"/>
          </a:xfrm>
          <a:prstGeom prst="rect">
            <a:avLst/>
          </a:prstGeom>
        </p:spPr>
      </p:pic>
      <p:sp>
        <p:nvSpPr>
          <p:cNvPr id="5" name="Slide Number Placeholder 4"/>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txBox="1"/>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All Launch Site Names</a:t>
            </a:r>
          </a:p>
        </p:txBody>
      </p:sp>
      <p:sp>
        <p:nvSpPr>
          <p:cNvPr id="20"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p:cNvSpPr>
            <a:spLocks noGrp="1"/>
          </p:cNvSpPr>
          <p:nvPr>
            <p:ph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1700"/>
              <a:t>Using SQL, I found the different launch sites</a:t>
            </a:r>
          </a:p>
          <a:p>
            <a:pPr lvl="1">
              <a:spcBef>
                <a:spcPts val="1400"/>
              </a:spcBef>
            </a:pPr>
            <a:r>
              <a:rPr lang="en-US" sz="1700"/>
              <a:t>CCAFS LC-40 (Cape Canaveral Launch Complex 40)</a:t>
            </a:r>
          </a:p>
          <a:p>
            <a:pPr lvl="1">
              <a:spcBef>
                <a:spcPts val="1400"/>
              </a:spcBef>
            </a:pPr>
            <a:r>
              <a:rPr lang="en-US" sz="1700"/>
              <a:t>CCAFS SLC-40 (Cape Canaveral Space Launch Complex 40)</a:t>
            </a:r>
          </a:p>
          <a:p>
            <a:pPr lvl="1">
              <a:spcBef>
                <a:spcPts val="1400"/>
              </a:spcBef>
            </a:pPr>
            <a:r>
              <a:rPr lang="en-US" sz="1700"/>
              <a:t>KSC LC-39A (Kennedy Space Center Launch Complex 39A)</a:t>
            </a:r>
          </a:p>
          <a:p>
            <a:pPr lvl="1">
              <a:spcBef>
                <a:spcPts val="1400"/>
              </a:spcBef>
            </a:pPr>
            <a:r>
              <a:rPr lang="en-US" sz="1700"/>
              <a:t>VAFB SLC-4E (Vandenberg Space Launch Complex 4E)</a:t>
            </a:r>
          </a:p>
        </p:txBody>
      </p:sp>
      <p:pic>
        <p:nvPicPr>
          <p:cNvPr id="6" name="Picture 5" descr="Graphical user interface, text, application, email&#10;&#10;Description automatically generated">
            <a:extLst>
              <a:ext uri="{FF2B5EF4-FFF2-40B4-BE49-F238E27FC236}">
                <a16:creationId xmlns:a16="http://schemas.microsoft.com/office/drawing/2014/main" id="{A364F5C2-5E07-337A-2470-C1B60257C4E1}"/>
              </a:ext>
            </a:extLst>
          </p:cNvPr>
          <p:cNvPicPr>
            <a:picLocks noChangeAspect="1"/>
          </p:cNvPicPr>
          <p:nvPr/>
        </p:nvPicPr>
        <p:blipFill rotWithShape="1">
          <a:blip r:embed="rId2"/>
          <a:srcRect t="8797"/>
          <a:stretch/>
        </p:blipFill>
        <p:spPr>
          <a:xfrm>
            <a:off x="4654296" y="2752136"/>
            <a:ext cx="6903720" cy="1353727"/>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txBox="1"/>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Launch Site Names Begin with 'KSC'</a:t>
            </a:r>
          </a:p>
        </p:txBody>
      </p:sp>
      <p:sp>
        <p:nvSpPr>
          <p:cNvPr id="13"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8009838" y="5852647"/>
            <a:ext cx="2215091" cy="324316"/>
          </a:xfrm>
        </p:spPr>
        <p:txBody>
          <a:bodyPr/>
          <a:lstStyle/>
          <a:p>
            <a:pPr defTabSz="731520">
              <a:spcAft>
                <a:spcPts val="600"/>
              </a:spcAft>
            </a:pPr>
            <a:fld id="{5075537C-CA84-1446-933C-8E9D027F9201}" type="slidenum">
              <a:rPr lang="en-US" sz="1280" kern="1200">
                <a:solidFill>
                  <a:srgbClr val="1C7DDB"/>
                </a:solidFill>
                <a:latin typeface="Abadi" panose="020B0604020104020204" pitchFamily="34" charset="0"/>
                <a:ea typeface="+mn-ea"/>
                <a:cs typeface="+mn-cs"/>
              </a:rPr>
              <a:pPr defTabSz="731520">
                <a:spcAft>
                  <a:spcPts val="600"/>
                </a:spcAft>
              </a:pPr>
              <a:t>23</a:t>
            </a:fld>
            <a:endParaRPr lang="en-US"/>
          </a:p>
        </p:txBody>
      </p:sp>
      <p:sp>
        <p:nvSpPr>
          <p:cNvPr id="5" name="Content Placeholder 4"/>
          <p:cNvSpPr>
            <a:spLocks noGrp="1"/>
          </p:cNvSpPr>
          <p:nvPr>
            <p:ph idx="4294967295"/>
          </p:nvPr>
        </p:nvSpPr>
        <p:spPr>
          <a:xfrm>
            <a:off x="1594568" y="2228087"/>
            <a:ext cx="9002864" cy="3513637"/>
          </a:xfrm>
          <a:prstGeom prst="rect">
            <a:avLst/>
          </a:prstGeom>
        </p:spPr>
        <p:txBody>
          <a:bodyPr>
            <a:normAutofit/>
          </a:bodyPr>
          <a:lstStyle/>
          <a:p>
            <a:pPr marL="182880" indent="-182880" defTabSz="731520">
              <a:lnSpc>
                <a:spcPct val="100000"/>
              </a:lnSpc>
              <a:spcBef>
                <a:spcPts val="1120"/>
              </a:spcBef>
            </a:pPr>
            <a:r>
              <a:rPr lang="en-US" sz="1760" kern="1200">
                <a:solidFill>
                  <a:schemeClr val="accent3">
                    <a:lumMod val="25000"/>
                  </a:schemeClr>
                </a:solidFill>
                <a:latin typeface="Abadi" panose="020B0604020104020204" pitchFamily="34" charset="0"/>
                <a:ea typeface="+mn-ea"/>
                <a:cs typeface="+mn-cs"/>
              </a:rPr>
              <a:t>We used the query to display 5 records where the launch site was at KSC LC-39A.</a:t>
            </a:r>
            <a:endParaRPr lang="en-US" sz="2200">
              <a:solidFill>
                <a:schemeClr val="accent3">
                  <a:lumMod val="25000"/>
                </a:schemeClr>
              </a:solidFill>
              <a:latin typeface="Abadi" panose="020B0604020104020204" pitchFamily="34" charset="0"/>
            </a:endParaRPr>
          </a:p>
        </p:txBody>
      </p:sp>
      <p:pic>
        <p:nvPicPr>
          <p:cNvPr id="6" name="Picture 5" descr="Table&#10;&#10;Description automatically generated">
            <a:extLst>
              <a:ext uri="{FF2B5EF4-FFF2-40B4-BE49-F238E27FC236}">
                <a16:creationId xmlns:a16="http://schemas.microsoft.com/office/drawing/2014/main" id="{6940D927-C05E-6BB6-FE2D-643E939836D5}"/>
              </a:ext>
            </a:extLst>
          </p:cNvPr>
          <p:cNvPicPr>
            <a:picLocks noChangeAspect="1"/>
          </p:cNvPicPr>
          <p:nvPr/>
        </p:nvPicPr>
        <p:blipFill>
          <a:blip r:embed="rId2"/>
          <a:stretch>
            <a:fillRect/>
          </a:stretch>
        </p:blipFill>
        <p:spPr>
          <a:xfrm>
            <a:off x="2105832" y="2793903"/>
            <a:ext cx="7468653" cy="322090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p:cNvSpPr txBox="1"/>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Total Payload Mass</a:t>
            </a:r>
          </a:p>
        </p:txBody>
      </p:sp>
      <p:sp>
        <p:nvSpPr>
          <p:cNvPr id="4" name="Slide Number Placeholder 3"/>
          <p:cNvSpPr>
            <a:spLocks noGrp="1"/>
          </p:cNvSpPr>
          <p:nvPr>
            <p:ph type="sldNum" sz="quarter" idx="12"/>
          </p:nvPr>
        </p:nvSpPr>
        <p:spPr>
          <a:xfrm>
            <a:off x="8311299" y="5945348"/>
            <a:ext cx="2459057" cy="360036"/>
          </a:xfrm>
        </p:spPr>
        <p:txBody>
          <a:bodyPr/>
          <a:lstStyle/>
          <a:p>
            <a:pPr defTabSz="813816">
              <a:spcAft>
                <a:spcPts val="600"/>
              </a:spcAft>
            </a:pPr>
            <a:fld id="{5075537C-CA84-1446-933C-8E9D027F9201}" type="slidenum">
              <a:rPr lang="en-US" sz="1424" kern="1200">
                <a:solidFill>
                  <a:srgbClr val="1C7DDB"/>
                </a:solidFill>
                <a:latin typeface="Abadi" panose="020B0604020104020204" pitchFamily="34" charset="0"/>
                <a:ea typeface="+mn-ea"/>
                <a:cs typeface="+mn-cs"/>
              </a:rPr>
              <a:pPr defTabSz="813816">
                <a:spcAft>
                  <a:spcPts val="600"/>
                </a:spcAft>
              </a:pPr>
              <a:t>24</a:t>
            </a:fld>
            <a:endParaRPr lang="en-US"/>
          </a:p>
        </p:txBody>
      </p:sp>
      <p:sp>
        <p:nvSpPr>
          <p:cNvPr id="5" name="Content Placeholder 4"/>
          <p:cNvSpPr>
            <a:spLocks noGrp="1"/>
          </p:cNvSpPr>
          <p:nvPr>
            <p:ph idx="4294967295"/>
          </p:nvPr>
        </p:nvSpPr>
        <p:spPr>
          <a:xfrm>
            <a:off x="1189461" y="2112579"/>
            <a:ext cx="10238892" cy="3900623"/>
          </a:xfrm>
          <a:prstGeom prst="rect">
            <a:avLst/>
          </a:prstGeom>
        </p:spPr>
        <p:txBody>
          <a:bodyPr>
            <a:normAutofit/>
          </a:bodyPr>
          <a:lstStyle/>
          <a:p>
            <a:pPr marL="203454" indent="-203454" defTabSz="813816">
              <a:lnSpc>
                <a:spcPct val="100000"/>
              </a:lnSpc>
              <a:spcBef>
                <a:spcPts val="1246"/>
              </a:spcBef>
            </a:pPr>
            <a:r>
              <a:rPr lang="en-US" sz="1958" kern="1200">
                <a:solidFill>
                  <a:schemeClr val="accent3">
                    <a:lumMod val="25000"/>
                  </a:schemeClr>
                </a:solidFill>
                <a:latin typeface="Abadi" panose="020B0604020104020204" pitchFamily="34" charset="0"/>
                <a:ea typeface="+mn-ea"/>
                <a:cs typeface="+mn-cs"/>
              </a:rPr>
              <a:t>Using SQL, we discovered that the total payload by boosters from NASA was 45,596.</a:t>
            </a:r>
            <a:endParaRPr lang="en-US" sz="220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A0151126-0ED8-3947-8946-6E93B1280960}"/>
              </a:ext>
            </a:extLst>
          </p:cNvPr>
          <p:cNvPicPr>
            <a:picLocks noChangeAspect="1"/>
          </p:cNvPicPr>
          <p:nvPr/>
        </p:nvPicPr>
        <p:blipFill>
          <a:blip r:embed="rId2"/>
          <a:stretch>
            <a:fillRect/>
          </a:stretch>
        </p:blipFill>
        <p:spPr>
          <a:xfrm>
            <a:off x="787588" y="3470700"/>
            <a:ext cx="10352386" cy="118438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p:cNvSpPr txBox="1"/>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Average Payload Mass by F9 v1.1</a:t>
            </a:r>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p:cNvSpPr>
            <a:spLocks noGrp="1"/>
          </p:cNvSpPr>
          <p:nvPr>
            <p:ph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1800"/>
              <a:t>Then we discovered using the query that the average payload mass carried by booster version F9 V1.1 was 2,928.4.</a:t>
            </a:r>
          </a:p>
        </p:txBody>
      </p:sp>
      <p:pic>
        <p:nvPicPr>
          <p:cNvPr id="6" name="Picture 5" descr="Graphical user interface, text, application&#10;&#10;Description automatically generated">
            <a:extLst>
              <a:ext uri="{FF2B5EF4-FFF2-40B4-BE49-F238E27FC236}">
                <a16:creationId xmlns:a16="http://schemas.microsoft.com/office/drawing/2014/main" id="{D1103805-9375-7FDD-FA51-CCDF1F5B6367}"/>
              </a:ext>
            </a:extLst>
          </p:cNvPr>
          <p:cNvPicPr>
            <a:picLocks noChangeAspect="1"/>
          </p:cNvPicPr>
          <p:nvPr/>
        </p:nvPicPr>
        <p:blipFill>
          <a:blip r:embed="rId2"/>
          <a:stretch>
            <a:fillRect/>
          </a:stretch>
        </p:blipFill>
        <p:spPr>
          <a:xfrm>
            <a:off x="557784" y="3764230"/>
            <a:ext cx="11164824" cy="1423516"/>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25</a:t>
            </a:fld>
            <a:endParaRPr lang="en-US" sz="1200">
              <a:solidFill>
                <a:schemeClr val="tx1">
                  <a:lumMod val="50000"/>
                  <a:lumOff val="50000"/>
                </a:schemeClr>
              </a:solidFill>
              <a:latin typeface="+mn-l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txBox="1"/>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First Successful Ground Landing Date</a:t>
            </a:r>
          </a:p>
        </p:txBody>
      </p:sp>
      <p:sp>
        <p:nvSpPr>
          <p:cNvPr id="13"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8426868" y="5828553"/>
            <a:ext cx="2379654" cy="348410"/>
          </a:xfrm>
        </p:spPr>
        <p:txBody>
          <a:bodyPr/>
          <a:lstStyle/>
          <a:p>
            <a:pPr defTabSz="786384">
              <a:spcAft>
                <a:spcPts val="600"/>
              </a:spcAft>
            </a:pPr>
            <a:fld id="{5075537C-CA84-1446-933C-8E9D027F9201}" type="slidenum">
              <a:rPr lang="en-US" sz="1376" kern="1200">
                <a:solidFill>
                  <a:srgbClr val="1C7DDB"/>
                </a:solidFill>
                <a:latin typeface="Abadi" panose="020B0604020104020204" pitchFamily="34" charset="0"/>
                <a:ea typeface="+mn-ea"/>
                <a:cs typeface="+mn-cs"/>
              </a:rPr>
              <a:pPr defTabSz="786384">
                <a:spcAft>
                  <a:spcPts val="600"/>
                </a:spcAft>
              </a:pPr>
              <a:t>26</a:t>
            </a:fld>
            <a:endParaRPr lang="en-US"/>
          </a:p>
        </p:txBody>
      </p:sp>
      <p:sp>
        <p:nvSpPr>
          <p:cNvPr id="5" name="Content Placeholder 4"/>
          <p:cNvSpPr>
            <a:spLocks noGrp="1"/>
          </p:cNvSpPr>
          <p:nvPr>
            <p:ph idx="4294967295"/>
          </p:nvPr>
        </p:nvSpPr>
        <p:spPr>
          <a:xfrm>
            <a:off x="1562838" y="2228087"/>
            <a:ext cx="8910754" cy="3774671"/>
          </a:xfrm>
          <a:prstGeom prst="rect">
            <a:avLst/>
          </a:prstGeom>
        </p:spPr>
        <p:txBody>
          <a:bodyPr lIns="91440" tIns="45720" rIns="91440" bIns="45720" anchor="t">
            <a:normAutofit/>
          </a:bodyPr>
          <a:lstStyle/>
          <a:p>
            <a:pPr marL="196596" indent="-196596" defTabSz="786384">
              <a:lnSpc>
                <a:spcPct val="100000"/>
              </a:lnSpc>
              <a:spcBef>
                <a:spcPts val="1204"/>
              </a:spcBef>
            </a:pPr>
            <a:r>
              <a:rPr lang="en-US" sz="1892" kern="1200">
                <a:solidFill>
                  <a:schemeClr val="accent3">
                    <a:lumMod val="25000"/>
                  </a:schemeClr>
                </a:solidFill>
                <a:latin typeface="Abadi"/>
                <a:ea typeface="+mn-ea"/>
                <a:cs typeface="+mn-cs"/>
              </a:rPr>
              <a:t>Here we discovered that the first successful ground landing by drone stop was on April 8</a:t>
            </a:r>
            <a:r>
              <a:rPr lang="en-US" sz="1892" kern="1200" baseline="30000">
                <a:solidFill>
                  <a:schemeClr val="accent3">
                    <a:lumMod val="25000"/>
                  </a:schemeClr>
                </a:solidFill>
                <a:latin typeface="Abadi"/>
                <a:ea typeface="+mn-ea"/>
                <a:cs typeface="+mn-cs"/>
              </a:rPr>
              <a:t>th</a:t>
            </a:r>
            <a:r>
              <a:rPr lang="en-US" sz="1892" kern="1200">
                <a:solidFill>
                  <a:schemeClr val="accent3">
                    <a:lumMod val="25000"/>
                  </a:schemeClr>
                </a:solidFill>
                <a:latin typeface="Abadi"/>
                <a:ea typeface="+mn-ea"/>
                <a:cs typeface="+mn-cs"/>
              </a:rPr>
              <a:t>, 2016. </a:t>
            </a:r>
            <a:endParaRPr lang="en-US" sz="220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050DF5ED-F079-7CEE-9AE4-2D074B4451C1}"/>
              </a:ext>
            </a:extLst>
          </p:cNvPr>
          <p:cNvPicPr>
            <a:picLocks noChangeAspect="1"/>
          </p:cNvPicPr>
          <p:nvPr/>
        </p:nvPicPr>
        <p:blipFill>
          <a:blip r:embed="rId2"/>
          <a:stretch>
            <a:fillRect/>
          </a:stretch>
        </p:blipFill>
        <p:spPr>
          <a:xfrm>
            <a:off x="1300925" y="3561670"/>
            <a:ext cx="9590150" cy="1186593"/>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p:cNvSpPr txBox="1"/>
          <p:nvPr/>
        </p:nvSpPr>
        <p:spPr>
          <a:xfrm>
            <a:off x="838200" y="3905833"/>
            <a:ext cx="4215063" cy="23987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100" kern="1200">
                <a:solidFill>
                  <a:schemeClr val="tx1"/>
                </a:solidFill>
                <a:latin typeface="+mj-lt"/>
                <a:ea typeface="+mj-ea"/>
                <a:cs typeface="+mj-cs"/>
              </a:rPr>
              <a:t>Successful Ground Pad Landing with Payload between 4000 and 6000</a:t>
            </a:r>
          </a:p>
        </p:txBody>
      </p:sp>
      <p:pic>
        <p:nvPicPr>
          <p:cNvPr id="3" name="Picture 2" descr="Graphical user interface, text, application, email&#10;&#10;Description automatically generated">
            <a:extLst>
              <a:ext uri="{FF2B5EF4-FFF2-40B4-BE49-F238E27FC236}">
                <a16:creationId xmlns:a16="http://schemas.microsoft.com/office/drawing/2014/main" id="{DC4A6990-AC84-FBCA-2FC3-BD11AD134FE0}"/>
              </a:ext>
            </a:extLst>
          </p:cNvPr>
          <p:cNvPicPr>
            <a:picLocks noChangeAspect="1"/>
          </p:cNvPicPr>
          <p:nvPr/>
        </p:nvPicPr>
        <p:blipFill>
          <a:blip r:embed="rId2"/>
          <a:stretch>
            <a:fillRect/>
          </a:stretch>
        </p:blipFill>
        <p:spPr>
          <a:xfrm>
            <a:off x="1158955" y="985729"/>
            <a:ext cx="9875259" cy="1604728"/>
          </a:xfrm>
          <a:prstGeom prst="rect">
            <a:avLst/>
          </a:prstGeom>
        </p:spPr>
      </p:pic>
      <p:sp>
        <p:nvSpPr>
          <p:cNvPr id="5" name="Content Placeholder 4"/>
          <p:cNvSpPr>
            <a:spLocks noGrp="1"/>
          </p:cNvSpPr>
          <p:nvPr>
            <p:ph idx="4294967295"/>
          </p:nvPr>
        </p:nvSpPr>
        <p:spPr>
          <a:xfrm>
            <a:off x="5630779" y="3884452"/>
            <a:ext cx="5723021" cy="2398713"/>
          </a:xfrm>
          <a:prstGeom prst="rect">
            <a:avLst/>
          </a:prstGeom>
        </p:spPr>
        <p:txBody>
          <a:bodyPr vert="horz" lIns="91440" tIns="45720" rIns="91440" bIns="45720" rtlCol="0" anchor="ctr">
            <a:normAutofit/>
          </a:bodyPr>
          <a:lstStyle/>
          <a:p>
            <a:pPr>
              <a:spcBef>
                <a:spcPts val="1400"/>
              </a:spcBef>
            </a:pPr>
            <a:r>
              <a:rPr lang="en-US" sz="1700"/>
              <a:t>Using SQL, we filtered the data to show the booster versions that had successful ground pad landings with payload masses between 4000 and 6000 kg. They were:</a:t>
            </a:r>
          </a:p>
          <a:p>
            <a:pPr lvl="1">
              <a:spcBef>
                <a:spcPts val="1400"/>
              </a:spcBef>
            </a:pPr>
            <a:r>
              <a:rPr lang="en-US" sz="1700"/>
              <a:t>F9 FT B1032.1</a:t>
            </a:r>
          </a:p>
          <a:p>
            <a:pPr lvl="1">
              <a:spcBef>
                <a:spcPts val="1400"/>
              </a:spcBef>
            </a:pPr>
            <a:r>
              <a:rPr lang="en-US" sz="1700"/>
              <a:t>F9 B4 B1040.1</a:t>
            </a:r>
          </a:p>
          <a:p>
            <a:pPr lvl="1">
              <a:spcBef>
                <a:spcPts val="1400"/>
              </a:spcBef>
            </a:pPr>
            <a:r>
              <a:rPr lang="en-US" sz="1700"/>
              <a:t>F9 B4 B1043.1</a:t>
            </a:r>
          </a:p>
        </p:txBody>
      </p:sp>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27</a:t>
            </a:fld>
            <a:endParaRPr lang="en-US" sz="1000">
              <a:solidFill>
                <a:schemeClr val="tx1">
                  <a:tint val="75000"/>
                </a:schemeClr>
              </a:solidFill>
              <a:latin typeface="+mn-l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Title 1"/>
          <p:cNvSpPr txBox="1"/>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a:solidFill>
                  <a:schemeClr val="tx1"/>
                </a:solidFill>
                <a:latin typeface="+mj-lt"/>
                <a:ea typeface="+mj-ea"/>
                <a:cs typeface="+mj-cs"/>
              </a:rPr>
              <a:t>Total Number of Successful and Failure Mission Outcomes</a:t>
            </a:r>
          </a:p>
        </p:txBody>
      </p:sp>
      <p:sp>
        <p:nvSpPr>
          <p:cNvPr id="13" name="Arc 12">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Picture 5" descr="Graphical user interface, text, application&#10;&#10;Description automatically generated">
            <a:extLst>
              <a:ext uri="{FF2B5EF4-FFF2-40B4-BE49-F238E27FC236}">
                <a16:creationId xmlns:a16="http://schemas.microsoft.com/office/drawing/2014/main" id="{AF9BADD5-4077-C4B8-0B65-75E91E020A15}"/>
              </a:ext>
            </a:extLst>
          </p:cNvPr>
          <p:cNvPicPr>
            <a:picLocks noChangeAspect="1"/>
          </p:cNvPicPr>
          <p:nvPr/>
        </p:nvPicPr>
        <p:blipFill>
          <a:blip r:embed="rId2"/>
          <a:stretch>
            <a:fillRect/>
          </a:stretch>
        </p:blipFill>
        <p:spPr>
          <a:xfrm>
            <a:off x="659914" y="1245514"/>
            <a:ext cx="10872172" cy="1875451"/>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5" name="Content Placeholder 4"/>
          <p:cNvSpPr>
            <a:spLocks noGrp="1"/>
          </p:cNvSpPr>
          <p:nvPr>
            <p:ph idx="4294967295"/>
          </p:nvPr>
        </p:nvSpPr>
        <p:spPr>
          <a:xfrm>
            <a:off x="4970835" y="3998019"/>
            <a:ext cx="6382966" cy="2216512"/>
          </a:xfrm>
          <a:prstGeom prst="rect">
            <a:avLst/>
          </a:prstGeom>
        </p:spPr>
        <p:txBody>
          <a:bodyPr vert="horz" lIns="91440" tIns="45720" rIns="91440" bIns="45720" rtlCol="0">
            <a:normAutofit/>
          </a:bodyPr>
          <a:lstStyle/>
          <a:p>
            <a:pPr>
              <a:spcBef>
                <a:spcPts val="1400"/>
              </a:spcBef>
            </a:pPr>
            <a:r>
              <a:rPr lang="en-US"/>
              <a:t>Overall, from our data we discovered that there were 100 total successful mission outcomes and only 1 failure in flight. </a:t>
            </a:r>
          </a:p>
        </p:txBody>
      </p:sp>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txBox="1"/>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600" kern="1200">
                <a:solidFill>
                  <a:schemeClr val="tx1"/>
                </a:solidFill>
                <a:latin typeface="+mj-lt"/>
                <a:ea typeface="+mj-ea"/>
                <a:cs typeface="+mj-cs"/>
              </a:rPr>
              <a:t>Boosters Carried Maximum Payload</a:t>
            </a:r>
          </a:p>
        </p:txBody>
      </p:sp>
      <p:sp>
        <p:nvSpPr>
          <p:cNvPr id="1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p:cNvSpPr>
            <a:spLocks noGrp="1"/>
          </p:cNvSpPr>
          <p:nvPr>
            <p:ph idx="4294967295"/>
          </p:nvPr>
        </p:nvSpPr>
        <p:spPr>
          <a:xfrm>
            <a:off x="630936" y="2660904"/>
            <a:ext cx="4818888" cy="3547872"/>
          </a:xfrm>
          <a:prstGeom prst="rect">
            <a:avLst/>
          </a:prstGeom>
        </p:spPr>
        <p:txBody>
          <a:bodyPr vert="horz" lIns="91440" tIns="45720" rIns="91440" bIns="45720" rtlCol="0" anchor="t">
            <a:normAutofit/>
          </a:bodyPr>
          <a:lstStyle/>
          <a:p>
            <a:pPr>
              <a:spcBef>
                <a:spcPts val="1400"/>
              </a:spcBef>
            </a:pPr>
            <a:r>
              <a:rPr lang="en-US" sz="2200"/>
              <a:t>Using the query, we filtered the data to discover the booster version that had the maximum payload. </a:t>
            </a:r>
          </a:p>
        </p:txBody>
      </p:sp>
      <p:pic>
        <p:nvPicPr>
          <p:cNvPr id="6" name="Picture 5" descr="Graphical user interface, text, application, email&#10;&#10;Description automatically generated">
            <a:extLst>
              <a:ext uri="{FF2B5EF4-FFF2-40B4-BE49-F238E27FC236}">
                <a16:creationId xmlns:a16="http://schemas.microsoft.com/office/drawing/2014/main" id="{CCA70A91-3F43-EC21-C16C-E8851CD6A69C}"/>
              </a:ext>
            </a:extLst>
          </p:cNvPr>
          <p:cNvPicPr>
            <a:picLocks noChangeAspect="1"/>
          </p:cNvPicPr>
          <p:nvPr/>
        </p:nvPicPr>
        <p:blipFill>
          <a:blip r:embed="rId2"/>
          <a:stretch>
            <a:fillRect/>
          </a:stretch>
        </p:blipFill>
        <p:spPr>
          <a:xfrm>
            <a:off x="5224763" y="2703088"/>
            <a:ext cx="6771673" cy="2573236"/>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p:cNvSpPr txBox="1"/>
          <p:nvPr/>
        </p:nvSpPr>
        <p:spPr>
          <a:xfrm>
            <a:off x="841248" y="548640"/>
            <a:ext cx="3600860" cy="54315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Executive Summary</a:t>
            </a:r>
          </a:p>
        </p:txBody>
      </p:sp>
      <p:sp>
        <p:nvSpPr>
          <p:cNvPr id="26"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txBox="1"/>
          <p:nvPr/>
        </p:nvSpPr>
        <p:spPr>
          <a:xfrm>
            <a:off x="5126418" y="552091"/>
            <a:ext cx="6224335" cy="543153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000">
                <a:solidFill>
                  <a:schemeClr val="tx1"/>
                </a:solidFill>
                <a:latin typeface="+mn-lt"/>
              </a:rPr>
              <a:t>Summary of methodologies</a:t>
            </a:r>
          </a:p>
          <a:p>
            <a:pPr lvl="1">
              <a:spcBef>
                <a:spcPts val="1400"/>
              </a:spcBef>
              <a:buFont typeface="Arial" panose="020B0604020202020204" pitchFamily="34" charset="0"/>
              <a:buChar char="•"/>
            </a:pPr>
            <a:r>
              <a:rPr lang="en-US" sz="2000">
                <a:solidFill>
                  <a:schemeClr val="tx1"/>
                </a:solidFill>
                <a:latin typeface="+mn-lt"/>
              </a:rPr>
              <a:t>Data Collection through API</a:t>
            </a:r>
          </a:p>
          <a:p>
            <a:pPr lvl="1">
              <a:spcBef>
                <a:spcPts val="1400"/>
              </a:spcBef>
              <a:buFont typeface="Arial" panose="020B0604020202020204" pitchFamily="34" charset="0"/>
              <a:buChar char="•"/>
            </a:pPr>
            <a:r>
              <a:rPr lang="en-US" sz="2000">
                <a:solidFill>
                  <a:schemeClr val="tx1"/>
                </a:solidFill>
                <a:latin typeface="+mn-lt"/>
              </a:rPr>
              <a:t>Data Collection with Web Scraping</a:t>
            </a:r>
          </a:p>
          <a:p>
            <a:pPr lvl="1">
              <a:spcBef>
                <a:spcPts val="1400"/>
              </a:spcBef>
              <a:buFont typeface="Arial" panose="020B0604020202020204" pitchFamily="34" charset="0"/>
              <a:buChar char="•"/>
            </a:pPr>
            <a:r>
              <a:rPr lang="en-US" sz="2000">
                <a:solidFill>
                  <a:schemeClr val="tx1"/>
                </a:solidFill>
                <a:latin typeface="+mn-lt"/>
              </a:rPr>
              <a:t>Data Wrangling</a:t>
            </a:r>
          </a:p>
          <a:p>
            <a:pPr lvl="1">
              <a:spcBef>
                <a:spcPts val="1400"/>
              </a:spcBef>
              <a:buFont typeface="Arial" panose="020B0604020202020204" pitchFamily="34" charset="0"/>
              <a:buChar char="•"/>
            </a:pPr>
            <a:r>
              <a:rPr lang="en-US" sz="2000">
                <a:solidFill>
                  <a:schemeClr val="tx1"/>
                </a:solidFill>
                <a:latin typeface="+mn-lt"/>
              </a:rPr>
              <a:t>Exploratory Data Analysis with SQL</a:t>
            </a:r>
          </a:p>
          <a:p>
            <a:pPr lvl="1">
              <a:spcBef>
                <a:spcPts val="1400"/>
              </a:spcBef>
              <a:buFont typeface="Arial" panose="020B0604020202020204" pitchFamily="34" charset="0"/>
              <a:buChar char="•"/>
            </a:pPr>
            <a:r>
              <a:rPr lang="en-US" sz="2000">
                <a:solidFill>
                  <a:schemeClr val="tx1"/>
                </a:solidFill>
                <a:latin typeface="+mn-lt"/>
              </a:rPr>
              <a:t>Exploratory Data Analysis with Data Visualization</a:t>
            </a:r>
          </a:p>
          <a:p>
            <a:pPr lvl="1">
              <a:spcBef>
                <a:spcPts val="1400"/>
              </a:spcBef>
              <a:buFont typeface="Arial" panose="020B0604020202020204" pitchFamily="34" charset="0"/>
              <a:buChar char="•"/>
            </a:pPr>
            <a:r>
              <a:rPr lang="en-US" sz="2000">
                <a:solidFill>
                  <a:schemeClr val="tx1"/>
                </a:solidFill>
                <a:latin typeface="+mn-lt"/>
              </a:rPr>
              <a:t>Interactive Visual Analytics with Folium</a:t>
            </a:r>
          </a:p>
          <a:p>
            <a:pPr lvl="1">
              <a:spcBef>
                <a:spcPts val="1400"/>
              </a:spcBef>
              <a:buFont typeface="Arial" panose="020B0604020202020204" pitchFamily="34" charset="0"/>
              <a:buChar char="•"/>
            </a:pPr>
            <a:r>
              <a:rPr lang="en-US" sz="2000">
                <a:solidFill>
                  <a:schemeClr val="tx1"/>
                </a:solidFill>
                <a:latin typeface="+mn-lt"/>
              </a:rPr>
              <a:t>Machine Learning Prediction</a:t>
            </a:r>
          </a:p>
          <a:p>
            <a:pPr>
              <a:spcBef>
                <a:spcPts val="1400"/>
              </a:spcBef>
              <a:buFont typeface="Arial" panose="020B0604020202020204" pitchFamily="34" charset="0"/>
              <a:buChar char="•"/>
            </a:pPr>
            <a:r>
              <a:rPr lang="en-US" sz="2000">
                <a:solidFill>
                  <a:schemeClr val="tx1"/>
                </a:solidFill>
                <a:latin typeface="+mn-lt"/>
              </a:rPr>
              <a:t>Summary of all results</a:t>
            </a:r>
          </a:p>
          <a:p>
            <a:pPr lvl="1">
              <a:spcBef>
                <a:spcPts val="1400"/>
              </a:spcBef>
              <a:buFont typeface="Arial" panose="020B0604020202020204" pitchFamily="34" charset="0"/>
              <a:buChar char="•"/>
            </a:pPr>
            <a:r>
              <a:rPr lang="en-US" sz="2000">
                <a:solidFill>
                  <a:schemeClr val="tx1"/>
                </a:solidFill>
                <a:latin typeface="+mn-lt"/>
              </a:rPr>
              <a:t>Exploratory Data Analysis result</a:t>
            </a:r>
          </a:p>
          <a:p>
            <a:pPr lvl="1">
              <a:spcBef>
                <a:spcPts val="1400"/>
              </a:spcBef>
              <a:buFont typeface="Arial" panose="020B0604020202020204" pitchFamily="34" charset="0"/>
              <a:buChar char="•"/>
            </a:pPr>
            <a:r>
              <a:rPr lang="en-US" sz="2000">
                <a:solidFill>
                  <a:schemeClr val="tx1"/>
                </a:solidFill>
                <a:latin typeface="+mn-lt"/>
              </a:rPr>
              <a:t>Interactive analytics in screenshots</a:t>
            </a:r>
          </a:p>
          <a:p>
            <a:pPr lvl="1">
              <a:spcBef>
                <a:spcPts val="1400"/>
              </a:spcBef>
              <a:buFont typeface="Arial" panose="020B0604020202020204" pitchFamily="34" charset="0"/>
              <a:buChar char="•"/>
            </a:pPr>
            <a:r>
              <a:rPr lang="en-US" sz="2000">
                <a:solidFill>
                  <a:schemeClr val="tx1"/>
                </a:solidFill>
                <a:latin typeface="+mn-lt"/>
              </a:rPr>
              <a:t>Predictive Analytics result</a:t>
            </a:r>
          </a:p>
        </p:txBody>
      </p:sp>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a:t>
            </a:fld>
            <a:endParaRPr lang="en-US" sz="1200">
              <a:solidFill>
                <a:schemeClr val="tx1">
                  <a:tint val="75000"/>
                </a:schemeClr>
              </a:solidFill>
              <a:latin typeface="+mn-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txBox="1"/>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chemeClr val="tx1"/>
                </a:solidFill>
                <a:latin typeface="+mj-lt"/>
                <a:ea typeface="+mj-ea"/>
                <a:cs typeface="+mj-cs"/>
              </a:rPr>
              <a:t>2017 Launch Records</a:t>
            </a:r>
          </a:p>
        </p:txBody>
      </p:sp>
      <p:pic>
        <p:nvPicPr>
          <p:cNvPr id="6" name="Picture 5" descr="Graphical user interface, text, application&#10;&#10;Description automatically generated">
            <a:extLst>
              <a:ext uri="{FF2B5EF4-FFF2-40B4-BE49-F238E27FC236}">
                <a16:creationId xmlns:a16="http://schemas.microsoft.com/office/drawing/2014/main" id="{C170A08B-2757-9EA8-A972-10AC5150FB21}"/>
              </a:ext>
            </a:extLst>
          </p:cNvPr>
          <p:cNvPicPr>
            <a:picLocks noChangeAspect="1"/>
          </p:cNvPicPr>
          <p:nvPr/>
        </p:nvPicPr>
        <p:blipFill>
          <a:blip r:embed="rId2"/>
          <a:stretch>
            <a:fillRect/>
          </a:stretch>
        </p:blipFill>
        <p:spPr>
          <a:xfrm>
            <a:off x="556592" y="1070885"/>
            <a:ext cx="11139778" cy="2227954"/>
          </a:xfrm>
          <a:prstGeom prst="rect">
            <a:avLst/>
          </a:prstGeom>
        </p:spPr>
      </p:pic>
      <p:sp>
        <p:nvSpPr>
          <p:cNvPr id="5" name="Content Placeholder 4"/>
          <p:cNvSpPr>
            <a:spLocks noGrp="1"/>
          </p:cNvSpPr>
          <p:nvPr>
            <p:ph idx="4294967295"/>
          </p:nvPr>
        </p:nvSpPr>
        <p:spPr>
          <a:xfrm>
            <a:off x="5246415" y="4230094"/>
            <a:ext cx="6235268" cy="1800164"/>
          </a:xfrm>
          <a:prstGeom prst="rect">
            <a:avLst/>
          </a:prstGeom>
        </p:spPr>
        <p:txBody>
          <a:bodyPr vert="horz" lIns="91440" tIns="45720" rIns="91440" bIns="45720" rtlCol="0" anchor="t">
            <a:normAutofit/>
          </a:bodyPr>
          <a:lstStyle/>
          <a:p>
            <a:pPr>
              <a:spcBef>
                <a:spcPts val="1400"/>
              </a:spcBef>
            </a:pPr>
            <a:r>
              <a:rPr lang="en-US" sz="2000"/>
              <a:t>Here we filtered the data to display the month, booster version, and launch site of successful landings in 2017. </a:t>
            </a:r>
          </a:p>
        </p:txBody>
      </p:sp>
      <p:sp>
        <p:nvSpPr>
          <p:cNvPr id="13" name="Rectangle 12">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30</a:t>
            </a:fld>
            <a:endParaRPr lang="en-US" sz="1100">
              <a:solidFill>
                <a:srgbClr val="FFFFFF"/>
              </a:solidFill>
              <a:latin typeface="+mn-l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D24BC9E-AC6A-42EE-AFD8-B290720B84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107624"/>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p:cNvSpPr txBox="1"/>
          <p:nvPr/>
        </p:nvSpPr>
        <p:spPr>
          <a:xfrm>
            <a:off x="1051560" y="4329321"/>
            <a:ext cx="3657600"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700">
                <a:solidFill>
                  <a:schemeClr val="tx1"/>
                </a:solidFill>
                <a:latin typeface="+mj-lt"/>
                <a:ea typeface="+mj-ea"/>
                <a:cs typeface="+mj-cs"/>
              </a:rPr>
              <a:t>Rank Landing Outcomes Between 2010-06-04 and 2017-03-20</a:t>
            </a:r>
          </a:p>
        </p:txBody>
      </p:sp>
      <p:pic>
        <p:nvPicPr>
          <p:cNvPr id="10" name="Picture 9" descr="Graphical user interface&#10;&#10;Description automatically generated with medium confidence">
            <a:extLst>
              <a:ext uri="{FF2B5EF4-FFF2-40B4-BE49-F238E27FC236}">
                <a16:creationId xmlns:a16="http://schemas.microsoft.com/office/drawing/2014/main" id="{AC980EF6-B08F-DE15-31F6-2DAC72D8F26A}"/>
              </a:ext>
            </a:extLst>
          </p:cNvPr>
          <p:cNvPicPr>
            <a:picLocks noChangeAspect="1"/>
          </p:cNvPicPr>
          <p:nvPr/>
        </p:nvPicPr>
        <p:blipFill>
          <a:blip r:embed="rId2"/>
          <a:stretch>
            <a:fillRect/>
          </a:stretch>
        </p:blipFill>
        <p:spPr>
          <a:xfrm>
            <a:off x="710745" y="2365841"/>
            <a:ext cx="10770509" cy="1669427"/>
          </a:xfrm>
          <a:prstGeom prst="rect">
            <a:avLst/>
          </a:prstGeom>
        </p:spPr>
      </p:pic>
      <p:pic>
        <p:nvPicPr>
          <p:cNvPr id="12" name="Picture 11">
            <a:extLst>
              <a:ext uri="{FF2B5EF4-FFF2-40B4-BE49-F238E27FC236}">
                <a16:creationId xmlns:a16="http://schemas.microsoft.com/office/drawing/2014/main" id="{1E8606F8-516F-B98D-AE9C-F7D919FD4C11}"/>
              </a:ext>
            </a:extLst>
          </p:cNvPr>
          <p:cNvPicPr>
            <a:picLocks noChangeAspect="1"/>
          </p:cNvPicPr>
          <p:nvPr/>
        </p:nvPicPr>
        <p:blipFill>
          <a:blip r:embed="rId3"/>
          <a:stretch>
            <a:fillRect/>
          </a:stretch>
        </p:blipFill>
        <p:spPr>
          <a:xfrm>
            <a:off x="710744" y="935576"/>
            <a:ext cx="10770509" cy="1211683"/>
          </a:xfrm>
          <a:prstGeom prst="rect">
            <a:avLst/>
          </a:prstGeom>
        </p:spPr>
      </p:pic>
      <p:sp>
        <p:nvSpPr>
          <p:cNvPr id="21" name="Rectangle 20">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80023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3" name="Rectangle 22">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143137"/>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p:cNvSpPr>
            <a:spLocks noGrp="1"/>
          </p:cNvSpPr>
          <p:nvPr>
            <p:ph idx="4294967295"/>
          </p:nvPr>
        </p:nvSpPr>
        <p:spPr>
          <a:xfrm>
            <a:off x="5250106" y="4329321"/>
            <a:ext cx="6106742" cy="1645920"/>
          </a:xfrm>
          <a:prstGeom prst="rect">
            <a:avLst/>
          </a:prstGeom>
        </p:spPr>
        <p:txBody>
          <a:bodyPr vert="horz" lIns="91440" tIns="45720" rIns="91440" bIns="45720" rtlCol="0" anchor="ctr">
            <a:normAutofit/>
          </a:bodyPr>
          <a:lstStyle/>
          <a:p>
            <a:pPr>
              <a:spcBef>
                <a:spcPts val="1400"/>
              </a:spcBef>
            </a:pPr>
            <a:r>
              <a:rPr lang="en-US" sz="1800" dirty="0"/>
              <a:t>Lastly, we ranked the successful landing outcomes from June 4</a:t>
            </a:r>
            <a:r>
              <a:rPr lang="en-US" sz="1800" baseline="30000" dirty="0"/>
              <a:t>th</a:t>
            </a:r>
            <a:r>
              <a:rPr lang="en-US" sz="1800" dirty="0"/>
              <a:t>, 2010 and March 20</a:t>
            </a:r>
            <a:r>
              <a:rPr lang="en-US" sz="1800" baseline="30000" dirty="0"/>
              <a:t>th</a:t>
            </a:r>
            <a:r>
              <a:rPr lang="en-US" sz="1800" dirty="0"/>
              <a:t>, 2017. As we can see, there were more successful landing outcomes via drone ship than ground pad between these dates.</a:t>
            </a:r>
          </a:p>
        </p:txBody>
      </p:sp>
      <p:sp>
        <p:nvSpPr>
          <p:cNvPr id="4" name="Slide Number Placeholder 3"/>
          <p:cNvSpPr>
            <a:spLocks noGrp="1"/>
          </p:cNvSpPr>
          <p:nvPr>
            <p:ph type="sldNum" sz="quarter" idx="12"/>
          </p:nvPr>
        </p:nvSpPr>
        <p:spPr>
          <a:xfrm>
            <a:off x="8610600" y="6356350"/>
            <a:ext cx="2746248"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31</a:t>
            </a:fld>
            <a:endParaRPr lang="en-US" sz="1200">
              <a:solidFill>
                <a:schemeClr val="tx1">
                  <a:lumMod val="50000"/>
                  <a:lumOff val="50000"/>
                </a:schemeClr>
              </a:solidFill>
              <a:latin typeface="+mn-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33</a:t>
            </a:fld>
            <a:endParaRPr lang="en-US"/>
          </a:p>
        </p:txBody>
      </p:sp>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on a Global Map</a:t>
            </a:r>
          </a:p>
        </p:txBody>
      </p:sp>
      <p:pic>
        <p:nvPicPr>
          <p:cNvPr id="4" name="Content Placeholder 5">
            <a:extLst>
              <a:ext uri="{FF2B5EF4-FFF2-40B4-BE49-F238E27FC236}">
                <a16:creationId xmlns:a16="http://schemas.microsoft.com/office/drawing/2014/main" id="{4694F726-56C4-0D72-1C4B-ACF953EF042E}"/>
              </a:ext>
            </a:extLst>
          </p:cNvPr>
          <p:cNvPicPr>
            <a:picLocks noChangeAspect="1"/>
          </p:cNvPicPr>
          <p:nvPr/>
        </p:nvPicPr>
        <p:blipFill>
          <a:blip r:embed="rId3"/>
          <a:stretch>
            <a:fillRect/>
          </a:stretch>
        </p:blipFill>
        <p:spPr>
          <a:xfrm>
            <a:off x="838200" y="1509357"/>
            <a:ext cx="10515600" cy="471703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p:cNvSpPr>
            <a:spLocks noGrp="1"/>
          </p:cNvSpPr>
          <p:nvPr>
            <p:ph idx="4294967295"/>
          </p:nvPr>
        </p:nvSpPr>
        <p:spPr>
          <a:xfrm>
            <a:off x="770011" y="5122436"/>
            <a:ext cx="10320020" cy="475344"/>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Abadi"/>
              </a:rPr>
              <a:t>On the map, we created markers to depict successful (green) and failure (red) launches.</a:t>
            </a:r>
          </a:p>
          <a:p>
            <a:pPr>
              <a:spcBef>
                <a:spcPts val="1400"/>
              </a:spcBef>
            </a:pPr>
            <a:endParaRPr lang="en-US" dirty="0">
              <a:solidFill>
                <a:schemeClr val="accent3">
                  <a:lumMod val="25000"/>
                </a:schemeClr>
              </a:solidFill>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with Success vs Failure Launches</a:t>
            </a:r>
          </a:p>
        </p:txBody>
      </p:sp>
      <p:pic>
        <p:nvPicPr>
          <p:cNvPr id="4" name="Picture 3" descr="A picture containing diagram&#10;&#10;Description automatically generated">
            <a:extLst>
              <a:ext uri="{FF2B5EF4-FFF2-40B4-BE49-F238E27FC236}">
                <a16:creationId xmlns:a16="http://schemas.microsoft.com/office/drawing/2014/main" id="{B1335B17-58CF-8CAA-6DC6-107CD745FD20}"/>
              </a:ext>
            </a:extLst>
          </p:cNvPr>
          <p:cNvPicPr>
            <a:picLocks noChangeAspect="1"/>
          </p:cNvPicPr>
          <p:nvPr/>
        </p:nvPicPr>
        <p:blipFill>
          <a:blip r:embed="rId3"/>
          <a:stretch>
            <a:fillRect/>
          </a:stretch>
        </p:blipFill>
        <p:spPr>
          <a:xfrm>
            <a:off x="5914785" y="1475588"/>
            <a:ext cx="2961989" cy="2632879"/>
          </a:xfrm>
          <a:prstGeom prst="rect">
            <a:avLst/>
          </a:prstGeom>
        </p:spPr>
      </p:pic>
      <p:pic>
        <p:nvPicPr>
          <p:cNvPr id="7" name="Picture 6" descr="A picture containing vector graphics&#10;&#10;Description automatically generated">
            <a:extLst>
              <a:ext uri="{FF2B5EF4-FFF2-40B4-BE49-F238E27FC236}">
                <a16:creationId xmlns:a16="http://schemas.microsoft.com/office/drawing/2014/main" id="{6B360048-3118-D6D5-B56C-F2D945ED209A}"/>
              </a:ext>
            </a:extLst>
          </p:cNvPr>
          <p:cNvPicPr>
            <a:picLocks noChangeAspect="1"/>
          </p:cNvPicPr>
          <p:nvPr/>
        </p:nvPicPr>
        <p:blipFill>
          <a:blip r:embed="rId4"/>
          <a:stretch>
            <a:fillRect/>
          </a:stretch>
        </p:blipFill>
        <p:spPr>
          <a:xfrm>
            <a:off x="8888948" y="1475879"/>
            <a:ext cx="2592293" cy="2632588"/>
          </a:xfrm>
          <a:prstGeom prst="rect">
            <a:avLst/>
          </a:prstGeom>
        </p:spPr>
      </p:pic>
      <p:pic>
        <p:nvPicPr>
          <p:cNvPr id="10" name="Picture 9" descr="Diagram, schematic&#10;&#10;Description automatically generated">
            <a:extLst>
              <a:ext uri="{FF2B5EF4-FFF2-40B4-BE49-F238E27FC236}">
                <a16:creationId xmlns:a16="http://schemas.microsoft.com/office/drawing/2014/main" id="{E6759AAB-66E7-081A-5875-8D0797D0B763}"/>
              </a:ext>
            </a:extLst>
          </p:cNvPr>
          <p:cNvPicPr>
            <a:picLocks noChangeAspect="1"/>
          </p:cNvPicPr>
          <p:nvPr/>
        </p:nvPicPr>
        <p:blipFill>
          <a:blip r:embed="rId5"/>
          <a:stretch>
            <a:fillRect/>
          </a:stretch>
        </p:blipFill>
        <p:spPr>
          <a:xfrm>
            <a:off x="2801327" y="1459913"/>
            <a:ext cx="3101284" cy="2736949"/>
          </a:xfrm>
          <a:prstGeom prst="rect">
            <a:avLst/>
          </a:prstGeom>
        </p:spPr>
      </p:pic>
      <p:pic>
        <p:nvPicPr>
          <p:cNvPr id="12" name="Picture 11" descr="A picture containing text, pinwheel&#10;&#10;Description automatically generated">
            <a:extLst>
              <a:ext uri="{FF2B5EF4-FFF2-40B4-BE49-F238E27FC236}">
                <a16:creationId xmlns:a16="http://schemas.microsoft.com/office/drawing/2014/main" id="{1CBDBD4F-1244-42AC-8A99-A056C486153D}"/>
              </a:ext>
            </a:extLst>
          </p:cNvPr>
          <p:cNvPicPr>
            <a:picLocks noChangeAspect="1"/>
          </p:cNvPicPr>
          <p:nvPr/>
        </p:nvPicPr>
        <p:blipFill>
          <a:blip r:embed="rId6"/>
          <a:stretch>
            <a:fillRect/>
          </a:stretch>
        </p:blipFill>
        <p:spPr>
          <a:xfrm>
            <a:off x="284002" y="1473497"/>
            <a:ext cx="2387227" cy="2736948"/>
          </a:xfrm>
          <a:prstGeom prst="rect">
            <a:avLst/>
          </a:prstGeom>
        </p:spPr>
      </p:pic>
      <p:sp>
        <p:nvSpPr>
          <p:cNvPr id="13" name="TextBox 12">
            <a:extLst>
              <a:ext uri="{FF2B5EF4-FFF2-40B4-BE49-F238E27FC236}">
                <a16:creationId xmlns:a16="http://schemas.microsoft.com/office/drawing/2014/main" id="{D3D63009-FC8E-503C-4A04-0D0C0C614509}"/>
              </a:ext>
            </a:extLst>
          </p:cNvPr>
          <p:cNvSpPr txBox="1"/>
          <p:nvPr/>
        </p:nvSpPr>
        <p:spPr>
          <a:xfrm>
            <a:off x="746041" y="4309922"/>
            <a:ext cx="1542073" cy="400110"/>
          </a:xfrm>
          <a:prstGeom prst="rect">
            <a:avLst/>
          </a:prstGeom>
          <a:noFill/>
        </p:spPr>
        <p:txBody>
          <a:bodyPr wrap="square" rtlCol="0">
            <a:spAutoFit/>
          </a:bodyPr>
          <a:lstStyle/>
          <a:p>
            <a:r>
              <a:rPr lang="en-US" sz="2000" dirty="0"/>
              <a:t>Vandenberg</a:t>
            </a:r>
          </a:p>
        </p:txBody>
      </p:sp>
      <p:sp>
        <p:nvSpPr>
          <p:cNvPr id="14" name="TextBox 13">
            <a:extLst>
              <a:ext uri="{FF2B5EF4-FFF2-40B4-BE49-F238E27FC236}">
                <a16:creationId xmlns:a16="http://schemas.microsoft.com/office/drawing/2014/main" id="{8F07E03A-1357-788F-DB09-EC6775911EE2}"/>
              </a:ext>
            </a:extLst>
          </p:cNvPr>
          <p:cNvSpPr txBox="1"/>
          <p:nvPr/>
        </p:nvSpPr>
        <p:spPr>
          <a:xfrm>
            <a:off x="3094891" y="4325311"/>
            <a:ext cx="2689796" cy="400110"/>
          </a:xfrm>
          <a:prstGeom prst="rect">
            <a:avLst/>
          </a:prstGeom>
          <a:noFill/>
        </p:spPr>
        <p:txBody>
          <a:bodyPr wrap="square" rtlCol="0">
            <a:spAutoFit/>
          </a:bodyPr>
          <a:lstStyle/>
          <a:p>
            <a:r>
              <a:rPr lang="en-US" sz="2000" dirty="0"/>
              <a:t>Kennedy Space Center</a:t>
            </a:r>
          </a:p>
        </p:txBody>
      </p:sp>
      <p:sp>
        <p:nvSpPr>
          <p:cNvPr id="15" name="TextBox 14">
            <a:extLst>
              <a:ext uri="{FF2B5EF4-FFF2-40B4-BE49-F238E27FC236}">
                <a16:creationId xmlns:a16="http://schemas.microsoft.com/office/drawing/2014/main" id="{E184FA29-9323-3464-B3A9-982B80320247}"/>
              </a:ext>
            </a:extLst>
          </p:cNvPr>
          <p:cNvSpPr txBox="1"/>
          <p:nvPr/>
        </p:nvSpPr>
        <p:spPr>
          <a:xfrm>
            <a:off x="6187016" y="4325311"/>
            <a:ext cx="2527756" cy="400110"/>
          </a:xfrm>
          <a:prstGeom prst="rect">
            <a:avLst/>
          </a:prstGeom>
          <a:noFill/>
        </p:spPr>
        <p:txBody>
          <a:bodyPr wrap="square" rtlCol="0">
            <a:spAutoFit/>
          </a:bodyPr>
          <a:lstStyle/>
          <a:p>
            <a:r>
              <a:rPr lang="en-US" sz="2000" dirty="0"/>
              <a:t>Cape Canaveral LC-40</a:t>
            </a:r>
          </a:p>
        </p:txBody>
      </p:sp>
      <p:sp>
        <p:nvSpPr>
          <p:cNvPr id="16" name="TextBox 15">
            <a:extLst>
              <a:ext uri="{FF2B5EF4-FFF2-40B4-BE49-F238E27FC236}">
                <a16:creationId xmlns:a16="http://schemas.microsoft.com/office/drawing/2014/main" id="{6EA4076F-C34F-165A-EB7E-AE5ADE996025}"/>
              </a:ext>
            </a:extLst>
          </p:cNvPr>
          <p:cNvSpPr txBox="1"/>
          <p:nvPr/>
        </p:nvSpPr>
        <p:spPr>
          <a:xfrm>
            <a:off x="8929620" y="4325311"/>
            <a:ext cx="2676409" cy="400110"/>
          </a:xfrm>
          <a:prstGeom prst="rect">
            <a:avLst/>
          </a:prstGeom>
          <a:noFill/>
        </p:spPr>
        <p:txBody>
          <a:bodyPr wrap="square" rtlCol="0">
            <a:spAutoFit/>
          </a:bodyPr>
          <a:lstStyle/>
          <a:p>
            <a:r>
              <a:rPr lang="en-US" sz="2000" dirty="0"/>
              <a:t>Cape Canaveral SLC-40</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6570CC06-DB21-401C-BCF8-AAC5FF550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5179" y="643467"/>
            <a:ext cx="9901641" cy="55710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p:nvPr/>
        </p:nvSpPr>
        <p:spPr>
          <a:xfrm>
            <a:off x="1665145" y="1163433"/>
            <a:ext cx="2896954" cy="290846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740664">
              <a:spcAft>
                <a:spcPts val="486"/>
              </a:spcAft>
            </a:pPr>
            <a:r>
              <a:rPr lang="en-US" sz="4374" kern="1200" dirty="0">
                <a:solidFill>
                  <a:schemeClr val="tx1"/>
                </a:solidFill>
                <a:latin typeface="+mj-lt"/>
                <a:ea typeface="+mj-ea"/>
                <a:cs typeface="+mj-cs"/>
              </a:rPr>
              <a:t>Launch Site Distance to Landmarks</a:t>
            </a:r>
            <a:endParaRPr lang="en-US" sz="5400" dirty="0">
              <a:solidFill>
                <a:schemeClr val="tx1"/>
              </a:solidFill>
              <a:latin typeface="+mj-lt"/>
              <a:ea typeface="+mj-ea"/>
              <a:cs typeface="+mj-cs"/>
            </a:endParaRPr>
          </a:p>
        </p:txBody>
      </p:sp>
      <p:pic>
        <p:nvPicPr>
          <p:cNvPr id="4" name="Picture 3" descr="Map&#10;&#10;Description automatically generated">
            <a:extLst>
              <a:ext uri="{FF2B5EF4-FFF2-40B4-BE49-F238E27FC236}">
                <a16:creationId xmlns:a16="http://schemas.microsoft.com/office/drawing/2014/main" id="{50CBE759-0F73-AFFF-6D29-BBD1065EF1D2}"/>
              </a:ext>
            </a:extLst>
          </p:cNvPr>
          <p:cNvPicPr>
            <a:picLocks noChangeAspect="1"/>
          </p:cNvPicPr>
          <p:nvPr/>
        </p:nvPicPr>
        <p:blipFill>
          <a:blip r:embed="rId2"/>
          <a:stretch>
            <a:fillRect/>
          </a:stretch>
        </p:blipFill>
        <p:spPr>
          <a:xfrm>
            <a:off x="5105442" y="650894"/>
            <a:ext cx="2639199" cy="2778105"/>
          </a:xfrm>
          <a:prstGeom prst="rect">
            <a:avLst/>
          </a:prstGeom>
        </p:spPr>
      </p:pic>
      <p:pic>
        <p:nvPicPr>
          <p:cNvPr id="7" name="Picture 6" descr="A picture containing map&#10;&#10;Description automatically generated">
            <a:extLst>
              <a:ext uri="{FF2B5EF4-FFF2-40B4-BE49-F238E27FC236}">
                <a16:creationId xmlns:a16="http://schemas.microsoft.com/office/drawing/2014/main" id="{9B392937-EF69-E391-A2F6-0A37B2D73F44}"/>
              </a:ext>
            </a:extLst>
          </p:cNvPr>
          <p:cNvPicPr>
            <a:picLocks noChangeAspect="1"/>
          </p:cNvPicPr>
          <p:nvPr/>
        </p:nvPicPr>
        <p:blipFill>
          <a:blip r:embed="rId3"/>
          <a:stretch>
            <a:fillRect/>
          </a:stretch>
        </p:blipFill>
        <p:spPr>
          <a:xfrm>
            <a:off x="8156786" y="708923"/>
            <a:ext cx="2792961" cy="2520477"/>
          </a:xfrm>
          <a:prstGeom prst="rect">
            <a:avLst/>
          </a:prstGeom>
        </p:spPr>
      </p:pic>
      <p:sp>
        <p:nvSpPr>
          <p:cNvPr id="19" name="sketch line">
            <a:extLst>
              <a:ext uri="{FF2B5EF4-FFF2-40B4-BE49-F238E27FC236}">
                <a16:creationId xmlns:a16="http://schemas.microsoft.com/office/drawing/2014/main" id="{15B998FC-4B98-4A07-B159-9E629180A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5145" y="4225316"/>
            <a:ext cx="2896954" cy="14856"/>
          </a:xfrm>
          <a:custGeom>
            <a:avLst/>
            <a:gdLst>
              <a:gd name="connsiteX0" fmla="*/ 0 w 2896954"/>
              <a:gd name="connsiteY0" fmla="*/ 0 h 14856"/>
              <a:gd name="connsiteX1" fmla="*/ 550421 w 2896954"/>
              <a:gd name="connsiteY1" fmla="*/ 0 h 14856"/>
              <a:gd name="connsiteX2" fmla="*/ 1100843 w 2896954"/>
              <a:gd name="connsiteY2" fmla="*/ 0 h 14856"/>
              <a:gd name="connsiteX3" fmla="*/ 1593325 w 2896954"/>
              <a:gd name="connsiteY3" fmla="*/ 0 h 14856"/>
              <a:gd name="connsiteX4" fmla="*/ 2085807 w 2896954"/>
              <a:gd name="connsiteY4" fmla="*/ 0 h 14856"/>
              <a:gd name="connsiteX5" fmla="*/ 2896954 w 2896954"/>
              <a:gd name="connsiteY5" fmla="*/ 0 h 14856"/>
              <a:gd name="connsiteX6" fmla="*/ 2896954 w 2896954"/>
              <a:gd name="connsiteY6" fmla="*/ 14856 h 14856"/>
              <a:gd name="connsiteX7" fmla="*/ 2288594 w 2896954"/>
              <a:gd name="connsiteY7" fmla="*/ 14856 h 14856"/>
              <a:gd name="connsiteX8" fmla="*/ 1767142 w 2896954"/>
              <a:gd name="connsiteY8" fmla="*/ 14856 h 14856"/>
              <a:gd name="connsiteX9" fmla="*/ 1129812 w 2896954"/>
              <a:gd name="connsiteY9" fmla="*/ 14856 h 14856"/>
              <a:gd name="connsiteX10" fmla="*/ 492482 w 2896954"/>
              <a:gd name="connsiteY10" fmla="*/ 14856 h 14856"/>
              <a:gd name="connsiteX11" fmla="*/ 0 w 2896954"/>
              <a:gd name="connsiteY11" fmla="*/ 14856 h 14856"/>
              <a:gd name="connsiteX12" fmla="*/ 0 w 2896954"/>
              <a:gd name="connsiteY12" fmla="*/ 0 h 14856"/>
              <a:gd name="connsiteX0" fmla="*/ 0 w 2896954"/>
              <a:gd name="connsiteY0" fmla="*/ 0 h 14856"/>
              <a:gd name="connsiteX1" fmla="*/ 579391 w 2896954"/>
              <a:gd name="connsiteY1" fmla="*/ 0 h 14856"/>
              <a:gd name="connsiteX2" fmla="*/ 1187751 w 2896954"/>
              <a:gd name="connsiteY2" fmla="*/ 0 h 14856"/>
              <a:gd name="connsiteX3" fmla="*/ 1738172 w 2896954"/>
              <a:gd name="connsiteY3" fmla="*/ 0 h 14856"/>
              <a:gd name="connsiteX4" fmla="*/ 2375502 w 2896954"/>
              <a:gd name="connsiteY4" fmla="*/ 0 h 14856"/>
              <a:gd name="connsiteX5" fmla="*/ 2896954 w 2896954"/>
              <a:gd name="connsiteY5" fmla="*/ 0 h 14856"/>
              <a:gd name="connsiteX6" fmla="*/ 2896954 w 2896954"/>
              <a:gd name="connsiteY6" fmla="*/ 14856 h 14856"/>
              <a:gd name="connsiteX7" fmla="*/ 2259624 w 2896954"/>
              <a:gd name="connsiteY7" fmla="*/ 14856 h 14856"/>
              <a:gd name="connsiteX8" fmla="*/ 1738172 w 2896954"/>
              <a:gd name="connsiteY8" fmla="*/ 14856 h 14856"/>
              <a:gd name="connsiteX9" fmla="*/ 1100843 w 2896954"/>
              <a:gd name="connsiteY9" fmla="*/ 14856 h 14856"/>
              <a:gd name="connsiteX10" fmla="*/ 0 w 2896954"/>
              <a:gd name="connsiteY10" fmla="*/ 14856 h 14856"/>
              <a:gd name="connsiteX11" fmla="*/ 0 w 2896954"/>
              <a:gd name="connsiteY11" fmla="*/ 0 h 14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96954" h="14856" fill="none" extrusionOk="0">
                <a:moveTo>
                  <a:pt x="0" y="0"/>
                </a:moveTo>
                <a:cubicBezTo>
                  <a:pt x="269336" y="3843"/>
                  <a:pt x="390231" y="7990"/>
                  <a:pt x="550421" y="0"/>
                </a:cubicBezTo>
                <a:cubicBezTo>
                  <a:pt x="716012" y="-29998"/>
                  <a:pt x="910352" y="-6236"/>
                  <a:pt x="1100843" y="0"/>
                </a:cubicBezTo>
                <a:cubicBezTo>
                  <a:pt x="1246516" y="13909"/>
                  <a:pt x="1376109" y="-1491"/>
                  <a:pt x="1593325" y="0"/>
                </a:cubicBezTo>
                <a:cubicBezTo>
                  <a:pt x="1835371" y="7620"/>
                  <a:pt x="1925875" y="-33029"/>
                  <a:pt x="2085807" y="0"/>
                </a:cubicBezTo>
                <a:cubicBezTo>
                  <a:pt x="2259839" y="-6471"/>
                  <a:pt x="2582740" y="-20224"/>
                  <a:pt x="2896954" y="0"/>
                </a:cubicBezTo>
                <a:cubicBezTo>
                  <a:pt x="2896453" y="4010"/>
                  <a:pt x="2897355" y="8514"/>
                  <a:pt x="2896954" y="14856"/>
                </a:cubicBezTo>
                <a:cubicBezTo>
                  <a:pt x="2659367" y="31622"/>
                  <a:pt x="2560648" y="32632"/>
                  <a:pt x="2288594" y="14856"/>
                </a:cubicBezTo>
                <a:cubicBezTo>
                  <a:pt x="1990597" y="-8471"/>
                  <a:pt x="1892757" y="-15561"/>
                  <a:pt x="1767142" y="14856"/>
                </a:cubicBezTo>
                <a:cubicBezTo>
                  <a:pt x="1590783" y="30736"/>
                  <a:pt x="1350270" y="-6444"/>
                  <a:pt x="1129812" y="14856"/>
                </a:cubicBezTo>
                <a:cubicBezTo>
                  <a:pt x="865859" y="16355"/>
                  <a:pt x="816563" y="-1221"/>
                  <a:pt x="492482" y="14856"/>
                </a:cubicBezTo>
                <a:cubicBezTo>
                  <a:pt x="179569" y="50199"/>
                  <a:pt x="216414" y="19149"/>
                  <a:pt x="0" y="14856"/>
                </a:cubicBezTo>
                <a:cubicBezTo>
                  <a:pt x="-288" y="11251"/>
                  <a:pt x="317" y="3976"/>
                  <a:pt x="0" y="0"/>
                </a:cubicBezTo>
                <a:close/>
              </a:path>
              <a:path w="2896954" h="14856" stroke="0" extrusionOk="0">
                <a:moveTo>
                  <a:pt x="0" y="0"/>
                </a:moveTo>
                <a:cubicBezTo>
                  <a:pt x="124547" y="13486"/>
                  <a:pt x="456173" y="8632"/>
                  <a:pt x="579391" y="0"/>
                </a:cubicBezTo>
                <a:cubicBezTo>
                  <a:pt x="726971" y="14119"/>
                  <a:pt x="976675" y="-49943"/>
                  <a:pt x="1187751" y="0"/>
                </a:cubicBezTo>
                <a:cubicBezTo>
                  <a:pt x="1387537" y="26072"/>
                  <a:pt x="1631806" y="659"/>
                  <a:pt x="1738172" y="0"/>
                </a:cubicBezTo>
                <a:cubicBezTo>
                  <a:pt x="1879640" y="18203"/>
                  <a:pt x="2066037" y="-64848"/>
                  <a:pt x="2375502" y="0"/>
                </a:cubicBezTo>
                <a:cubicBezTo>
                  <a:pt x="2688664" y="18981"/>
                  <a:pt x="2680124" y="18405"/>
                  <a:pt x="2896954" y="0"/>
                </a:cubicBezTo>
                <a:cubicBezTo>
                  <a:pt x="2896332" y="3387"/>
                  <a:pt x="2897680" y="10691"/>
                  <a:pt x="2896954" y="14856"/>
                </a:cubicBezTo>
                <a:cubicBezTo>
                  <a:pt x="2710055" y="21747"/>
                  <a:pt x="2395954" y="50923"/>
                  <a:pt x="2259624" y="14856"/>
                </a:cubicBezTo>
                <a:cubicBezTo>
                  <a:pt x="2086294" y="-9160"/>
                  <a:pt x="1980853" y="11691"/>
                  <a:pt x="1738172" y="14856"/>
                </a:cubicBezTo>
                <a:cubicBezTo>
                  <a:pt x="1494907" y="34466"/>
                  <a:pt x="1349785" y="33577"/>
                  <a:pt x="1100843" y="14856"/>
                </a:cubicBezTo>
                <a:cubicBezTo>
                  <a:pt x="882612" y="-5478"/>
                  <a:pt x="516975" y="-16631"/>
                  <a:pt x="0" y="14856"/>
                </a:cubicBezTo>
                <a:cubicBezTo>
                  <a:pt x="342" y="10246"/>
                  <a:pt x="-313" y="6958"/>
                  <a:pt x="0" y="0"/>
                </a:cubicBezTo>
                <a:close/>
              </a:path>
              <a:path w="2896954" h="14856" fill="none" stroke="0" extrusionOk="0">
                <a:moveTo>
                  <a:pt x="0" y="0"/>
                </a:moveTo>
                <a:cubicBezTo>
                  <a:pt x="280706" y="-19529"/>
                  <a:pt x="385160" y="-4760"/>
                  <a:pt x="550421" y="0"/>
                </a:cubicBezTo>
                <a:cubicBezTo>
                  <a:pt x="710937" y="2444"/>
                  <a:pt x="948058" y="-26288"/>
                  <a:pt x="1100843" y="0"/>
                </a:cubicBezTo>
                <a:cubicBezTo>
                  <a:pt x="1270028" y="26231"/>
                  <a:pt x="1335662" y="438"/>
                  <a:pt x="1593325" y="0"/>
                </a:cubicBezTo>
                <a:cubicBezTo>
                  <a:pt x="1837435" y="-3020"/>
                  <a:pt x="1896196" y="-12447"/>
                  <a:pt x="2085807" y="0"/>
                </a:cubicBezTo>
                <a:cubicBezTo>
                  <a:pt x="2213661" y="39726"/>
                  <a:pt x="2516851" y="-16377"/>
                  <a:pt x="2896954" y="0"/>
                </a:cubicBezTo>
                <a:cubicBezTo>
                  <a:pt x="2896640" y="4850"/>
                  <a:pt x="2897470" y="8080"/>
                  <a:pt x="2896954" y="14856"/>
                </a:cubicBezTo>
                <a:cubicBezTo>
                  <a:pt x="2656959" y="43949"/>
                  <a:pt x="2563802" y="40203"/>
                  <a:pt x="2288594" y="14856"/>
                </a:cubicBezTo>
                <a:cubicBezTo>
                  <a:pt x="2002407" y="-10950"/>
                  <a:pt x="1868832" y="-28355"/>
                  <a:pt x="1767142" y="14856"/>
                </a:cubicBezTo>
                <a:cubicBezTo>
                  <a:pt x="1651210" y="14377"/>
                  <a:pt x="1416204" y="19951"/>
                  <a:pt x="1129812" y="14856"/>
                </a:cubicBezTo>
                <a:cubicBezTo>
                  <a:pt x="865889" y="29395"/>
                  <a:pt x="804361" y="-9469"/>
                  <a:pt x="492482" y="14856"/>
                </a:cubicBezTo>
                <a:cubicBezTo>
                  <a:pt x="181907" y="34609"/>
                  <a:pt x="216661" y="16665"/>
                  <a:pt x="0" y="14856"/>
                </a:cubicBezTo>
                <a:cubicBezTo>
                  <a:pt x="-683" y="11012"/>
                  <a:pt x="665" y="3468"/>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448976505">
                  <a:custGeom>
                    <a:avLst/>
                    <a:gdLst>
                      <a:gd name="connsiteX0" fmla="*/ 0 w 2896954"/>
                      <a:gd name="connsiteY0" fmla="*/ 0 h 14856"/>
                      <a:gd name="connsiteX1" fmla="*/ 550421 w 2896954"/>
                      <a:gd name="connsiteY1" fmla="*/ 0 h 14856"/>
                      <a:gd name="connsiteX2" fmla="*/ 1100843 w 2896954"/>
                      <a:gd name="connsiteY2" fmla="*/ 0 h 14856"/>
                      <a:gd name="connsiteX3" fmla="*/ 1593325 w 2896954"/>
                      <a:gd name="connsiteY3" fmla="*/ 0 h 14856"/>
                      <a:gd name="connsiteX4" fmla="*/ 2085807 w 2896954"/>
                      <a:gd name="connsiteY4" fmla="*/ 0 h 14856"/>
                      <a:gd name="connsiteX5" fmla="*/ 2896954 w 2896954"/>
                      <a:gd name="connsiteY5" fmla="*/ 0 h 14856"/>
                      <a:gd name="connsiteX6" fmla="*/ 2896954 w 2896954"/>
                      <a:gd name="connsiteY6" fmla="*/ 14856 h 14856"/>
                      <a:gd name="connsiteX7" fmla="*/ 2288594 w 2896954"/>
                      <a:gd name="connsiteY7" fmla="*/ 14856 h 14856"/>
                      <a:gd name="connsiteX8" fmla="*/ 1767142 w 2896954"/>
                      <a:gd name="connsiteY8" fmla="*/ 14856 h 14856"/>
                      <a:gd name="connsiteX9" fmla="*/ 1129812 w 2896954"/>
                      <a:gd name="connsiteY9" fmla="*/ 14856 h 14856"/>
                      <a:gd name="connsiteX10" fmla="*/ 492482 w 2896954"/>
                      <a:gd name="connsiteY10" fmla="*/ 14856 h 14856"/>
                      <a:gd name="connsiteX11" fmla="*/ 0 w 2896954"/>
                      <a:gd name="connsiteY11" fmla="*/ 14856 h 14856"/>
                      <a:gd name="connsiteX12" fmla="*/ 0 w 2896954"/>
                      <a:gd name="connsiteY12" fmla="*/ 0 h 14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96954" h="14856" fill="none" extrusionOk="0">
                        <a:moveTo>
                          <a:pt x="0" y="0"/>
                        </a:moveTo>
                        <a:cubicBezTo>
                          <a:pt x="274304" y="-17072"/>
                          <a:pt x="387203" y="12776"/>
                          <a:pt x="550421" y="0"/>
                        </a:cubicBezTo>
                        <a:cubicBezTo>
                          <a:pt x="713639" y="-12776"/>
                          <a:pt x="941265" y="-17138"/>
                          <a:pt x="1100843" y="0"/>
                        </a:cubicBezTo>
                        <a:cubicBezTo>
                          <a:pt x="1260421" y="17138"/>
                          <a:pt x="1355001" y="-9069"/>
                          <a:pt x="1593325" y="0"/>
                        </a:cubicBezTo>
                        <a:cubicBezTo>
                          <a:pt x="1831649" y="9069"/>
                          <a:pt x="1912185" y="-19229"/>
                          <a:pt x="2085807" y="0"/>
                        </a:cubicBezTo>
                        <a:cubicBezTo>
                          <a:pt x="2259429" y="19229"/>
                          <a:pt x="2546515" y="-34391"/>
                          <a:pt x="2896954" y="0"/>
                        </a:cubicBezTo>
                        <a:cubicBezTo>
                          <a:pt x="2896311" y="4366"/>
                          <a:pt x="2897206" y="8484"/>
                          <a:pt x="2896954" y="14856"/>
                        </a:cubicBezTo>
                        <a:cubicBezTo>
                          <a:pt x="2656044" y="35220"/>
                          <a:pt x="2566888" y="37891"/>
                          <a:pt x="2288594" y="14856"/>
                        </a:cubicBezTo>
                        <a:cubicBezTo>
                          <a:pt x="2010300" y="-8179"/>
                          <a:pt x="1888547" y="-10106"/>
                          <a:pt x="1767142" y="14856"/>
                        </a:cubicBezTo>
                        <a:cubicBezTo>
                          <a:pt x="1645737" y="39818"/>
                          <a:pt x="1403051" y="1124"/>
                          <a:pt x="1129812" y="14856"/>
                        </a:cubicBezTo>
                        <a:cubicBezTo>
                          <a:pt x="856573" y="28589"/>
                          <a:pt x="806324" y="-9881"/>
                          <a:pt x="492482" y="14856"/>
                        </a:cubicBezTo>
                        <a:cubicBezTo>
                          <a:pt x="178640" y="39593"/>
                          <a:pt x="221031" y="18376"/>
                          <a:pt x="0" y="14856"/>
                        </a:cubicBezTo>
                        <a:cubicBezTo>
                          <a:pt x="-486" y="11357"/>
                          <a:pt x="181" y="4031"/>
                          <a:pt x="0" y="0"/>
                        </a:cubicBezTo>
                        <a:close/>
                      </a:path>
                      <a:path w="2896954" h="14856" stroke="0" extrusionOk="0">
                        <a:moveTo>
                          <a:pt x="0" y="0"/>
                        </a:moveTo>
                        <a:cubicBezTo>
                          <a:pt x="121543" y="1529"/>
                          <a:pt x="424464" y="-4614"/>
                          <a:pt x="579391" y="0"/>
                        </a:cubicBezTo>
                        <a:cubicBezTo>
                          <a:pt x="734318" y="4614"/>
                          <a:pt x="989334" y="-16672"/>
                          <a:pt x="1187751" y="0"/>
                        </a:cubicBezTo>
                        <a:cubicBezTo>
                          <a:pt x="1386168" y="16672"/>
                          <a:pt x="1622053" y="10011"/>
                          <a:pt x="1738172" y="0"/>
                        </a:cubicBezTo>
                        <a:cubicBezTo>
                          <a:pt x="1854291" y="-10011"/>
                          <a:pt x="2061166" y="-19280"/>
                          <a:pt x="2375502" y="0"/>
                        </a:cubicBezTo>
                        <a:cubicBezTo>
                          <a:pt x="2689838" y="19280"/>
                          <a:pt x="2680391" y="17308"/>
                          <a:pt x="2896954" y="0"/>
                        </a:cubicBezTo>
                        <a:cubicBezTo>
                          <a:pt x="2897129" y="3894"/>
                          <a:pt x="2897663" y="10786"/>
                          <a:pt x="2896954" y="14856"/>
                        </a:cubicBezTo>
                        <a:cubicBezTo>
                          <a:pt x="2716182" y="16541"/>
                          <a:pt x="2431064" y="41450"/>
                          <a:pt x="2259624" y="14856"/>
                        </a:cubicBezTo>
                        <a:cubicBezTo>
                          <a:pt x="2088184" y="-11738"/>
                          <a:pt x="1968120" y="7012"/>
                          <a:pt x="1738172" y="14856"/>
                        </a:cubicBezTo>
                        <a:cubicBezTo>
                          <a:pt x="1508224" y="22700"/>
                          <a:pt x="1358331" y="13818"/>
                          <a:pt x="1100843" y="14856"/>
                        </a:cubicBezTo>
                        <a:cubicBezTo>
                          <a:pt x="843355" y="15894"/>
                          <a:pt x="504236" y="-4483"/>
                          <a:pt x="0" y="14856"/>
                        </a:cubicBezTo>
                        <a:cubicBezTo>
                          <a:pt x="358" y="10142"/>
                          <a:pt x="145" y="7213"/>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Map&#10;&#10;Description automatically generated">
            <a:extLst>
              <a:ext uri="{FF2B5EF4-FFF2-40B4-BE49-F238E27FC236}">
                <a16:creationId xmlns:a16="http://schemas.microsoft.com/office/drawing/2014/main" id="{A26DDA68-504B-D5A5-89D7-764682F775B1}"/>
              </a:ext>
            </a:extLst>
          </p:cNvPr>
          <p:cNvPicPr>
            <a:picLocks noChangeAspect="1"/>
          </p:cNvPicPr>
          <p:nvPr/>
        </p:nvPicPr>
        <p:blipFill>
          <a:blip r:embed="rId4"/>
          <a:stretch>
            <a:fillRect/>
          </a:stretch>
        </p:blipFill>
        <p:spPr>
          <a:xfrm>
            <a:off x="5480355" y="3592406"/>
            <a:ext cx="2108618" cy="1634179"/>
          </a:xfrm>
          <a:prstGeom prst="rect">
            <a:avLst/>
          </a:prstGeom>
        </p:spPr>
      </p:pic>
      <p:pic>
        <p:nvPicPr>
          <p:cNvPr id="10" name="Picture 9" descr="A screenshot of a computer&#10;&#10;Description automatically generated with medium confidence">
            <a:extLst>
              <a:ext uri="{FF2B5EF4-FFF2-40B4-BE49-F238E27FC236}">
                <a16:creationId xmlns:a16="http://schemas.microsoft.com/office/drawing/2014/main" id="{EBA04616-7C42-43CE-E7E8-5E82B21A36DC}"/>
              </a:ext>
            </a:extLst>
          </p:cNvPr>
          <p:cNvPicPr>
            <a:picLocks noChangeAspect="1"/>
          </p:cNvPicPr>
          <p:nvPr/>
        </p:nvPicPr>
        <p:blipFill>
          <a:blip r:embed="rId5"/>
          <a:stretch>
            <a:fillRect/>
          </a:stretch>
        </p:blipFill>
        <p:spPr>
          <a:xfrm>
            <a:off x="850559" y="4403579"/>
            <a:ext cx="4607905" cy="1059817"/>
          </a:xfrm>
          <a:prstGeom prst="rect">
            <a:avLst/>
          </a:prstGeom>
        </p:spPr>
      </p:pic>
      <p:sp>
        <p:nvSpPr>
          <p:cNvPr id="3" name="Slide Number Placeholder 2"/>
          <p:cNvSpPr>
            <a:spLocks noGrp="1"/>
          </p:cNvSpPr>
          <p:nvPr>
            <p:ph type="sldNum" sz="quarter" idx="12"/>
          </p:nvPr>
        </p:nvSpPr>
        <p:spPr>
          <a:xfrm>
            <a:off x="8139962" y="5807020"/>
            <a:ext cx="2228426" cy="296608"/>
          </a:xfrm>
        </p:spPr>
        <p:txBody>
          <a:bodyPr vert="horz" lIns="91440" tIns="45720" rIns="91440" bIns="45720" rtlCol="0" anchor="ctr">
            <a:normAutofit/>
          </a:bodyPr>
          <a:lstStyle/>
          <a:p>
            <a:pPr defTabSz="740664">
              <a:spcAft>
                <a:spcPts val="486"/>
              </a:spcAft>
            </a:pPr>
            <a:fld id="{5075537C-CA84-1446-933C-8E9D027F9201}" type="slidenum">
              <a:rPr lang="en-US" sz="972" kern="1200">
                <a:solidFill>
                  <a:schemeClr val="tx1">
                    <a:tint val="75000"/>
                  </a:schemeClr>
                </a:solidFill>
                <a:latin typeface="+mn-lt"/>
                <a:ea typeface="+mn-ea"/>
                <a:cs typeface="+mn-cs"/>
              </a:rPr>
              <a:pPr defTabSz="740664">
                <a:spcAft>
                  <a:spcPts val="486"/>
                </a:spcAft>
              </a:pPr>
              <a:t>35</a:t>
            </a:fld>
            <a:endParaRPr lang="en-US" sz="1200">
              <a:solidFill>
                <a:schemeClr val="tx1">
                  <a:tint val="75000"/>
                </a:schemeClr>
              </a:solidFill>
              <a:latin typeface="+mn-lt"/>
            </a:endParaRPr>
          </a:p>
        </p:txBody>
      </p:sp>
      <p:pic>
        <p:nvPicPr>
          <p:cNvPr id="14" name="Picture 13" descr="A picture containing chart&#10;&#10;Description automatically generated">
            <a:extLst>
              <a:ext uri="{FF2B5EF4-FFF2-40B4-BE49-F238E27FC236}">
                <a16:creationId xmlns:a16="http://schemas.microsoft.com/office/drawing/2014/main" id="{D5F74D36-4165-5529-611C-50F2810A64CC}"/>
              </a:ext>
            </a:extLst>
          </p:cNvPr>
          <p:cNvPicPr>
            <a:picLocks noChangeAspect="1"/>
          </p:cNvPicPr>
          <p:nvPr/>
        </p:nvPicPr>
        <p:blipFill>
          <a:blip r:embed="rId6"/>
          <a:stretch>
            <a:fillRect/>
          </a:stretch>
        </p:blipFill>
        <p:spPr>
          <a:xfrm>
            <a:off x="8257141" y="3371427"/>
            <a:ext cx="2486346" cy="1949873"/>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txBox="1"/>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Total Success Launches by All Sites</a:t>
            </a:r>
          </a:p>
        </p:txBody>
      </p:sp>
      <p:sp>
        <p:nvSpPr>
          <p:cNvPr id="15"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a:xfrm>
            <a:off x="8129061" y="5865155"/>
            <a:ext cx="2129659" cy="311808"/>
          </a:xfrm>
        </p:spPr>
        <p:txBody>
          <a:bodyPr/>
          <a:lstStyle/>
          <a:p>
            <a:pPr defTabSz="704088">
              <a:spcAft>
                <a:spcPts val="600"/>
              </a:spcAft>
            </a:pPr>
            <a:fld id="{5075537C-CA84-1446-933C-8E9D027F9201}" type="slidenum">
              <a:rPr lang="en-US" sz="1232" kern="1200">
                <a:solidFill>
                  <a:srgbClr val="1C7DDB"/>
                </a:solidFill>
                <a:latin typeface="Abadi" panose="020B0604020104020204" pitchFamily="34" charset="0"/>
                <a:ea typeface="+mn-ea"/>
                <a:cs typeface="+mn-cs"/>
              </a:rPr>
              <a:pPr defTabSz="704088">
                <a:spcAft>
                  <a:spcPts val="600"/>
                </a:spcAft>
              </a:pPr>
              <a:t>37</a:t>
            </a:fld>
            <a:endParaRPr lang="en-US"/>
          </a:p>
        </p:txBody>
      </p:sp>
      <p:sp>
        <p:nvSpPr>
          <p:cNvPr id="5" name="Content Placeholder 4"/>
          <p:cNvSpPr>
            <a:spLocks noGrp="1"/>
          </p:cNvSpPr>
          <p:nvPr>
            <p:ph idx="4294967295"/>
          </p:nvPr>
        </p:nvSpPr>
        <p:spPr>
          <a:xfrm>
            <a:off x="2131389" y="5734778"/>
            <a:ext cx="7565903" cy="358448"/>
          </a:xfrm>
          <a:prstGeom prst="rect">
            <a:avLst/>
          </a:prstGeom>
        </p:spPr>
        <p:txBody>
          <a:bodyPr lIns="91440" tIns="45720" rIns="91440" bIns="45720" anchor="t">
            <a:normAutofit/>
          </a:bodyPr>
          <a:lstStyle/>
          <a:p>
            <a:pPr marL="176022" indent="-176022" defTabSz="704088">
              <a:lnSpc>
                <a:spcPct val="100000"/>
              </a:lnSpc>
              <a:spcBef>
                <a:spcPts val="1078"/>
              </a:spcBef>
            </a:pPr>
            <a:r>
              <a:rPr lang="en-US" sz="1694" kern="1200">
                <a:solidFill>
                  <a:schemeClr val="accent3">
                    <a:lumMod val="25000"/>
                  </a:schemeClr>
                </a:solidFill>
                <a:latin typeface="Abadi" panose="020B0604020104020204" pitchFamily="34" charset="0"/>
                <a:ea typeface="+mn-ea"/>
                <a:cs typeface="+mn-cs"/>
              </a:rPr>
              <a:t>As we can see, Kennedy Space Center had the most successful launches.</a:t>
            </a:r>
            <a:endParaRPr lang="en-US" sz="2200">
              <a:solidFill>
                <a:schemeClr val="accent3">
                  <a:lumMod val="25000"/>
                </a:schemeClr>
              </a:solidFill>
              <a:latin typeface="Abadi" panose="020B0604020104020204" pitchFamily="34" charset="0"/>
            </a:endParaRPr>
          </a:p>
        </p:txBody>
      </p:sp>
      <p:pic>
        <p:nvPicPr>
          <p:cNvPr id="4" name="Picture 3" descr="Chart, pie chart&#10;&#10;Description automatically generated">
            <a:extLst>
              <a:ext uri="{FF2B5EF4-FFF2-40B4-BE49-F238E27FC236}">
                <a16:creationId xmlns:a16="http://schemas.microsoft.com/office/drawing/2014/main" id="{0302ED10-EF3B-980C-77F5-1595F93D981E}"/>
              </a:ext>
            </a:extLst>
          </p:cNvPr>
          <p:cNvPicPr>
            <a:picLocks noChangeAspect="1"/>
          </p:cNvPicPr>
          <p:nvPr/>
        </p:nvPicPr>
        <p:blipFill>
          <a:blip r:embed="rId2"/>
          <a:stretch>
            <a:fillRect/>
          </a:stretch>
        </p:blipFill>
        <p:spPr>
          <a:xfrm>
            <a:off x="1564283" y="2228087"/>
            <a:ext cx="9063434" cy="339402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p:cNvSpPr txBox="1"/>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Kennedy Space Center Success Rate</a:t>
            </a:r>
          </a:p>
        </p:txBody>
      </p:sp>
      <p:sp>
        <p:nvSpPr>
          <p:cNvPr id="3" name="Slide Number Placeholder 2"/>
          <p:cNvSpPr>
            <a:spLocks noGrp="1"/>
          </p:cNvSpPr>
          <p:nvPr>
            <p:ph type="sldNum" sz="quarter" idx="12"/>
          </p:nvPr>
        </p:nvSpPr>
        <p:spPr>
          <a:xfrm>
            <a:off x="8315917" y="5966754"/>
            <a:ext cx="2312855" cy="338630"/>
          </a:xfrm>
        </p:spPr>
        <p:txBody>
          <a:bodyPr/>
          <a:lstStyle/>
          <a:p>
            <a:pPr defTabSz="768096">
              <a:spcAft>
                <a:spcPts val="600"/>
              </a:spcAft>
            </a:pPr>
            <a:fld id="{5075537C-CA84-1446-933C-8E9D027F9201}" type="slidenum">
              <a:rPr lang="en-US" sz="1344" kern="1200">
                <a:solidFill>
                  <a:srgbClr val="1C7DDB"/>
                </a:solidFill>
                <a:latin typeface="Abadi" panose="020B0604020104020204" pitchFamily="34" charset="0"/>
                <a:ea typeface="+mn-ea"/>
                <a:cs typeface="+mn-cs"/>
              </a:rPr>
              <a:pPr defTabSz="768096">
                <a:spcAft>
                  <a:spcPts val="600"/>
                </a:spcAft>
              </a:pPr>
              <a:t>38</a:t>
            </a:fld>
            <a:endParaRPr lang="en-US"/>
          </a:p>
        </p:txBody>
      </p:sp>
      <p:pic>
        <p:nvPicPr>
          <p:cNvPr id="11" name="Content Placeholder 10" descr="Chart, pie chart&#10;&#10;Description automatically generated">
            <a:extLst>
              <a:ext uri="{FF2B5EF4-FFF2-40B4-BE49-F238E27FC236}">
                <a16:creationId xmlns:a16="http://schemas.microsoft.com/office/drawing/2014/main" id="{3E69DEDF-6943-7C33-0AE9-91A181252EA2}"/>
              </a:ext>
            </a:extLst>
          </p:cNvPr>
          <p:cNvPicPr>
            <a:picLocks noGrp="1" noChangeAspect="1"/>
          </p:cNvPicPr>
          <p:nvPr>
            <p:ph idx="4294967295"/>
          </p:nvPr>
        </p:nvPicPr>
        <p:blipFill>
          <a:blip r:embed="rId2"/>
          <a:stretch>
            <a:fillRect/>
          </a:stretch>
        </p:blipFill>
        <p:spPr>
          <a:xfrm>
            <a:off x="1533815" y="2112579"/>
            <a:ext cx="9148310" cy="2538988"/>
          </a:xfrm>
          <a:prstGeom prst="rect">
            <a:avLst/>
          </a:prstGeom>
        </p:spPr>
      </p:pic>
      <p:sp>
        <p:nvSpPr>
          <p:cNvPr id="12" name="TextBox 11">
            <a:extLst>
              <a:ext uri="{FF2B5EF4-FFF2-40B4-BE49-F238E27FC236}">
                <a16:creationId xmlns:a16="http://schemas.microsoft.com/office/drawing/2014/main" id="{652BE26E-B25A-A97D-3AD4-0CD16B222C60}"/>
              </a:ext>
            </a:extLst>
          </p:cNvPr>
          <p:cNvSpPr txBox="1"/>
          <p:nvPr/>
        </p:nvSpPr>
        <p:spPr>
          <a:xfrm>
            <a:off x="2038062" y="4971818"/>
            <a:ext cx="8139815" cy="350865"/>
          </a:xfrm>
          <a:prstGeom prst="rect">
            <a:avLst/>
          </a:prstGeom>
          <a:noFill/>
        </p:spPr>
        <p:txBody>
          <a:bodyPr wrap="square" rtlCol="0">
            <a:spAutoFit/>
          </a:bodyPr>
          <a:lstStyle/>
          <a:p>
            <a:pPr defTabSz="768096">
              <a:spcAft>
                <a:spcPts val="600"/>
              </a:spcAft>
            </a:pPr>
            <a:r>
              <a:rPr lang="en-US" sz="1680" kern="1200">
                <a:solidFill>
                  <a:schemeClr val="tx1"/>
                </a:solidFill>
                <a:latin typeface="+mn-lt"/>
                <a:ea typeface="+mn-ea"/>
                <a:cs typeface="+mn-cs"/>
              </a:rPr>
              <a:t>At Kennedy Space Center, there was a 76.9% rate of success and a 23.1% rate of failure.</a:t>
            </a:r>
            <a:endParaRPr lang="en-US" sz="20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6">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p:cNvSpPr txBox="1"/>
          <p:nvPr/>
        </p:nvSpPr>
        <p:spPr>
          <a:xfrm>
            <a:off x="1477539" y="775518"/>
            <a:ext cx="9244398" cy="75217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a:solidFill>
                  <a:schemeClr val="tx1"/>
                </a:solidFill>
                <a:latin typeface="+mj-lt"/>
                <a:ea typeface="+mj-ea"/>
                <a:cs typeface="+mj-cs"/>
              </a:rPr>
              <a:t>Scatterplot for Success Rates for Booster Versions</a:t>
            </a:r>
          </a:p>
        </p:txBody>
      </p:sp>
      <p:pic>
        <p:nvPicPr>
          <p:cNvPr id="7" name="Picture 6" descr="Application, table, Excel&#10;&#10;Description automatically generated">
            <a:extLst>
              <a:ext uri="{FF2B5EF4-FFF2-40B4-BE49-F238E27FC236}">
                <a16:creationId xmlns:a16="http://schemas.microsoft.com/office/drawing/2014/main" id="{007DDF76-9359-2562-130E-0F471016BE31}"/>
              </a:ext>
            </a:extLst>
          </p:cNvPr>
          <p:cNvPicPr>
            <a:picLocks noChangeAspect="1"/>
          </p:cNvPicPr>
          <p:nvPr/>
        </p:nvPicPr>
        <p:blipFill rotWithShape="1">
          <a:blip r:embed="rId2"/>
          <a:srcRect l="12555" r="20901" b="-2"/>
          <a:stretch/>
        </p:blipFill>
        <p:spPr>
          <a:xfrm>
            <a:off x="1585705" y="1729379"/>
            <a:ext cx="4337083" cy="2281213"/>
          </a:xfrm>
          <a:prstGeom prst="rect">
            <a:avLst/>
          </a:prstGeom>
        </p:spPr>
      </p:pic>
      <p:pic>
        <p:nvPicPr>
          <p:cNvPr id="4" name="Picture 3" descr="Application&#10;&#10;Description automatically generated">
            <a:extLst>
              <a:ext uri="{FF2B5EF4-FFF2-40B4-BE49-F238E27FC236}">
                <a16:creationId xmlns:a16="http://schemas.microsoft.com/office/drawing/2014/main" id="{50E96EC9-B932-21F4-D2D7-3C2611B437E5}"/>
              </a:ext>
            </a:extLst>
          </p:cNvPr>
          <p:cNvPicPr>
            <a:picLocks noChangeAspect="1"/>
          </p:cNvPicPr>
          <p:nvPr/>
        </p:nvPicPr>
        <p:blipFill rotWithShape="1">
          <a:blip r:embed="rId3"/>
          <a:srcRect l="12099" r="18442" b="3"/>
          <a:stretch/>
        </p:blipFill>
        <p:spPr>
          <a:xfrm>
            <a:off x="6266878" y="1729379"/>
            <a:ext cx="4371234" cy="2281213"/>
          </a:xfrm>
          <a:prstGeom prst="rect">
            <a:avLst/>
          </a:prstGeom>
        </p:spPr>
      </p:pic>
      <p:sp>
        <p:nvSpPr>
          <p:cNvPr id="5" name="Content Placeholder 4"/>
          <p:cNvSpPr>
            <a:spLocks noGrp="1"/>
          </p:cNvSpPr>
          <p:nvPr>
            <p:ph idx="4294967295"/>
          </p:nvPr>
        </p:nvSpPr>
        <p:spPr>
          <a:xfrm>
            <a:off x="1477539" y="4257396"/>
            <a:ext cx="9160576" cy="1838599"/>
          </a:xfrm>
          <a:prstGeom prst="rect">
            <a:avLst/>
          </a:prstGeom>
        </p:spPr>
        <p:txBody>
          <a:bodyPr vert="horz" lIns="91440" tIns="45720" rIns="91440" bIns="45720" rtlCol="0" anchor="ctr">
            <a:normAutofit/>
          </a:bodyPr>
          <a:lstStyle/>
          <a:p>
            <a:pPr>
              <a:spcBef>
                <a:spcPts val="1400"/>
              </a:spcBef>
            </a:pPr>
            <a:r>
              <a:rPr lang="en-US" sz="2000"/>
              <a:t>By analyzing the scatterplot, it appears that the highest rate of success with booster FT was between 2000 and 4000 kg for payload mass.</a:t>
            </a:r>
          </a:p>
        </p:txBody>
      </p:sp>
      <p:sp>
        <p:nvSpPr>
          <p:cNvPr id="28" name="Rectangle 18">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lumMod val="75000"/>
                </a:schemeClr>
              </a:gs>
              <a:gs pos="100000">
                <a:srgbClr val="000000"/>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0">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800"/>
            <a:ext cx="4038599" cy="456772"/>
          </a:xfrm>
          <a:prstGeom prst="rect">
            <a:avLst/>
          </a:prstGeom>
          <a:gradFill>
            <a:gsLst>
              <a:gs pos="0">
                <a:schemeClr val="accent1">
                  <a:lumMod val="50000"/>
                </a:schemeClr>
              </a:gs>
              <a:gs pos="100000">
                <a:schemeClr val="accent1"/>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39</a:t>
            </a:fld>
            <a:endParaRPr lang="en-US" sz="1100">
              <a:solidFill>
                <a:srgbClr val="FFFFFF"/>
              </a:solidFill>
              <a:latin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19" name="Title 1"/>
          <p:cNvSpPr txBox="1"/>
          <p:nvPr/>
        </p:nvSpPr>
        <p:spPr>
          <a:xfrm>
            <a:off x="838200" y="401221"/>
            <a:ext cx="10515600" cy="13480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rgbClr val="FFFFFF"/>
                </a:solidFill>
                <a:latin typeface="+mj-lt"/>
                <a:ea typeface="+mj-ea"/>
                <a:cs typeface="+mj-cs"/>
              </a:rPr>
              <a:t>Introduction</a:t>
            </a:r>
          </a:p>
        </p:txBody>
      </p:sp>
      <p:sp>
        <p:nvSpPr>
          <p:cNvPr id="5" name="Content Placeholder 2"/>
          <p:cNvSpPr txBox="1"/>
          <p:nvPr/>
        </p:nvSpPr>
        <p:spPr>
          <a:xfrm>
            <a:off x="838200" y="2586789"/>
            <a:ext cx="10515600" cy="35901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a:spcBef>
                <a:spcPts val="1400"/>
              </a:spcBef>
              <a:buFont typeface="Arial" panose="020B0604020202020204" pitchFamily="34" charset="0"/>
              <a:buChar char="•"/>
            </a:pPr>
            <a:r>
              <a:rPr lang="en-US" sz="2200" dirty="0">
                <a:solidFill>
                  <a:schemeClr val="tx1"/>
                </a:solidFill>
                <a:latin typeface="+mn-lt"/>
              </a:rPr>
              <a:t>In the commercial space age, competition paves the way for innovation and data analysis creates opportunity. One such opportunity that has presented itself is Space Y, a new company built to compete with and ultimately surpass SpaceX. This project was created to capitalize on the mistakes SpaceX has made with the reusability of its first stage by understanding the optimum launch locations, booster version, and payload mass. I sought to understand and answer the following questions:</a:t>
            </a:r>
          </a:p>
          <a:p>
            <a:pPr marL="0" indent="0">
              <a:spcBef>
                <a:spcPts val="1400"/>
              </a:spcBef>
              <a:buNone/>
            </a:pPr>
            <a:r>
              <a:rPr lang="en-US" sz="2200" dirty="0">
                <a:solidFill>
                  <a:schemeClr val="tx1"/>
                </a:solidFill>
                <a:latin typeface="+mn-lt"/>
              </a:rPr>
              <a:t>	What is the ideal payload mass range for a successful rocket landing?</a:t>
            </a:r>
          </a:p>
          <a:p>
            <a:pPr marL="0" indent="0">
              <a:spcBef>
                <a:spcPts val="1400"/>
              </a:spcBef>
              <a:buNone/>
            </a:pPr>
            <a:r>
              <a:rPr lang="en-US" sz="2200" dirty="0">
                <a:solidFill>
                  <a:schemeClr val="tx1"/>
                </a:solidFill>
                <a:latin typeface="+mn-lt"/>
              </a:rPr>
              <a:t>	Is there a booster version that outperforms other versions?</a:t>
            </a:r>
          </a:p>
          <a:p>
            <a:pPr marL="0" indent="0">
              <a:spcBef>
                <a:spcPts val="1400"/>
              </a:spcBef>
              <a:buNone/>
            </a:pPr>
            <a:r>
              <a:rPr lang="en-US" sz="2200" dirty="0">
                <a:solidFill>
                  <a:schemeClr val="tx1"/>
                </a:solidFill>
                <a:latin typeface="+mn-lt"/>
              </a:rPr>
              <a:t>	Is there a launch location that outperforms other locations?</a:t>
            </a:r>
          </a:p>
          <a:p>
            <a:pPr marL="0">
              <a:spcBef>
                <a:spcPts val="1400"/>
              </a:spcBef>
              <a:buFont typeface="Arial" panose="020B0604020202020204" pitchFamily="34" charset="0"/>
              <a:buChar char="•"/>
            </a:pPr>
            <a:endParaRPr lang="en-US" sz="2200" dirty="0">
              <a:solidFill>
                <a:schemeClr val="tx1"/>
              </a:solidFill>
              <a:latin typeface="+mn-lt"/>
            </a:endParaRPr>
          </a:p>
        </p:txBody>
      </p:sp>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a:t>
            </a:fld>
            <a:endParaRPr lang="en-US" sz="1200">
              <a:solidFill>
                <a:schemeClr val="tx1">
                  <a:tint val="75000"/>
                </a:schemeClr>
              </a:solidFill>
              <a:latin typeface="+mn-l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p:cNvSpPr txBox="1"/>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Classification Accuracy</a:t>
            </a:r>
          </a:p>
        </p:txBody>
      </p:sp>
      <p:sp>
        <p:nvSpPr>
          <p:cNvPr id="4" name="Slide Number Placeholder 3"/>
          <p:cNvSpPr>
            <a:spLocks noGrp="1"/>
          </p:cNvSpPr>
          <p:nvPr>
            <p:ph type="sldNum" sz="quarter" idx="12"/>
          </p:nvPr>
        </p:nvSpPr>
        <p:spPr>
          <a:xfrm>
            <a:off x="8387328" y="5964673"/>
            <a:ext cx="2327066" cy="340711"/>
          </a:xfrm>
        </p:spPr>
        <p:txBody>
          <a:bodyPr/>
          <a:lstStyle/>
          <a:p>
            <a:pPr defTabSz="768096">
              <a:spcAft>
                <a:spcPts val="600"/>
              </a:spcAft>
            </a:pPr>
            <a:fld id="{5075537C-CA84-1446-933C-8E9D027F9201}" type="slidenum">
              <a:rPr lang="en-US" sz="1344" kern="1200">
                <a:solidFill>
                  <a:srgbClr val="1C7DDB"/>
                </a:solidFill>
                <a:latin typeface="Abadi" panose="020B0604020104020204" pitchFamily="34" charset="0"/>
                <a:ea typeface="+mn-ea"/>
                <a:cs typeface="+mn-cs"/>
              </a:rPr>
              <a:pPr defTabSz="768096">
                <a:spcAft>
                  <a:spcPts val="600"/>
                </a:spcAft>
              </a:pPr>
              <a:t>41</a:t>
            </a:fld>
            <a:endParaRPr lang="en-US"/>
          </a:p>
        </p:txBody>
      </p:sp>
      <p:sp>
        <p:nvSpPr>
          <p:cNvPr id="5" name="Content Placeholder 4"/>
          <p:cNvSpPr>
            <a:spLocks noGrp="1"/>
          </p:cNvSpPr>
          <p:nvPr>
            <p:ph type="body" sz="half" idx="4294967295"/>
          </p:nvPr>
        </p:nvSpPr>
        <p:spPr>
          <a:xfrm>
            <a:off x="2210430" y="5175837"/>
            <a:ext cx="7771137" cy="937237"/>
          </a:xfrm>
          <a:prstGeom prst="rect">
            <a:avLst/>
          </a:prstGeom>
        </p:spPr>
        <p:txBody>
          <a:bodyPr vert="horz" lIns="91440" tIns="45720" rIns="91440" bIns="45720" rtlCol="0" anchor="t">
            <a:normAutofit/>
          </a:bodyPr>
          <a:lstStyle/>
          <a:p>
            <a:pPr marL="192024" indent="-192024" defTabSz="768096">
              <a:lnSpc>
                <a:spcPct val="100000"/>
              </a:lnSpc>
              <a:spcBef>
                <a:spcPts val="1176"/>
              </a:spcBef>
            </a:pPr>
            <a:r>
              <a:rPr lang="en-US" sz="1848" kern="1200" dirty="0">
                <a:solidFill>
                  <a:schemeClr val="accent3">
                    <a:lumMod val="25000"/>
                  </a:schemeClr>
                </a:solidFill>
                <a:latin typeface="Abadi" panose="020B0604020104020204" pitchFamily="34" charset="0"/>
                <a:ea typeface="+mn-ea"/>
                <a:cs typeface="+mn-cs"/>
              </a:rPr>
              <a:t>By analyzing the predictive models, I concluded that the Decision Tree was the most accurate model.</a:t>
            </a:r>
            <a:endParaRPr lang="en-US" sz="2200" dirty="0">
              <a:solidFill>
                <a:schemeClr val="accent3">
                  <a:lumMod val="25000"/>
                </a:schemeClr>
              </a:solidFill>
              <a:latin typeface="Abadi" panose="020B0604020104020204" pitchFamily="34" charset="0"/>
            </a:endParaRPr>
          </a:p>
        </p:txBody>
      </p:sp>
      <p:pic>
        <p:nvPicPr>
          <p:cNvPr id="3" name="Picture 2" descr="Graphical user interface, text, application&#10;&#10;Description automatically generated">
            <a:extLst>
              <a:ext uri="{FF2B5EF4-FFF2-40B4-BE49-F238E27FC236}">
                <a16:creationId xmlns:a16="http://schemas.microsoft.com/office/drawing/2014/main" id="{EADE031B-11ED-698B-859C-3B92202BC0FB}"/>
              </a:ext>
            </a:extLst>
          </p:cNvPr>
          <p:cNvPicPr>
            <a:picLocks noChangeAspect="1"/>
          </p:cNvPicPr>
          <p:nvPr/>
        </p:nvPicPr>
        <p:blipFill>
          <a:blip r:embed="rId2"/>
          <a:stretch>
            <a:fillRect/>
          </a:stretch>
        </p:blipFill>
        <p:spPr>
          <a:xfrm>
            <a:off x="556298" y="1619369"/>
            <a:ext cx="11079403" cy="3451977"/>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txBox="1"/>
          <p:nvPr/>
        </p:nvSpPr>
        <p:spPr>
          <a:xfrm>
            <a:off x="640080" y="325369"/>
            <a:ext cx="4368602" cy="195684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Confusion Matrix</a:t>
            </a:r>
          </a:p>
        </p:txBody>
      </p:sp>
      <p:sp>
        <p:nvSpPr>
          <p:cNvPr id="1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p:cNvSpPr>
            <a:spLocks noGrp="1"/>
          </p:cNvSpPr>
          <p:nvPr>
            <p:ph type="body" sz="half" idx="4294967295"/>
          </p:nvPr>
        </p:nvSpPr>
        <p:spPr>
          <a:xfrm>
            <a:off x="640080" y="2872899"/>
            <a:ext cx="4243589" cy="3320668"/>
          </a:xfrm>
          <a:prstGeom prst="rect">
            <a:avLst/>
          </a:prstGeom>
        </p:spPr>
        <p:txBody>
          <a:bodyPr vert="horz" lIns="91440" tIns="45720" rIns="91440" bIns="45720" rtlCol="0">
            <a:normAutofit/>
          </a:bodyPr>
          <a:lstStyle/>
          <a:p>
            <a:pPr>
              <a:spcBef>
                <a:spcPts val="1400"/>
              </a:spcBef>
            </a:pPr>
            <a:r>
              <a:rPr lang="en-US" sz="2200"/>
              <a:t>The confusion matrix for the decision tree classifier shows that the classifier can distinguish between the different classes. The major problem is the false positives .i.e., unsuccessful landing marked as successful landing by the classifier.</a:t>
            </a:r>
          </a:p>
        </p:txBody>
      </p:sp>
      <p:pic>
        <p:nvPicPr>
          <p:cNvPr id="3" name="Picture 2" descr="A picture containing chart&#10;&#10;Description automatically generated">
            <a:extLst>
              <a:ext uri="{FF2B5EF4-FFF2-40B4-BE49-F238E27FC236}">
                <a16:creationId xmlns:a16="http://schemas.microsoft.com/office/drawing/2014/main" id="{C64D04B2-43E7-61F0-A20D-5BF51B826A4A}"/>
              </a:ext>
            </a:extLst>
          </p:cNvPr>
          <p:cNvPicPr>
            <a:picLocks noChangeAspect="1"/>
          </p:cNvPicPr>
          <p:nvPr/>
        </p:nvPicPr>
        <p:blipFill rotWithShape="1">
          <a:blip r:embed="rId2"/>
          <a:srcRect l="2974" r="14276"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42</a:t>
            </a:fld>
            <a:endParaRPr lang="en-US" sz="1200">
              <a:solidFill>
                <a:srgbClr val="FFFFFF"/>
              </a:solidFill>
              <a:latin typeface="Calibri" panose="020F0502020204030204"/>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txBox="1"/>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Conclusions</a:t>
            </a:r>
          </a:p>
        </p:txBody>
      </p:sp>
      <p:sp>
        <p:nvSpPr>
          <p:cNvPr id="1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3"/>
          <p:cNvSpPr>
            <a:spLocks noGrp="1"/>
          </p:cNvSpPr>
          <p:nvPr>
            <p:ph sz="half" idx="4294967295"/>
          </p:nvPr>
        </p:nvSpPr>
        <p:spPr>
          <a:xfrm>
            <a:off x="838200" y="1929384"/>
            <a:ext cx="10515600" cy="4251960"/>
          </a:xfrm>
          <a:prstGeom prst="rect">
            <a:avLst/>
          </a:prstGeom>
        </p:spPr>
        <p:txBody>
          <a:bodyPr vert="horz" lIns="91440" tIns="45720" rIns="91440" bIns="45720" rtlCol="0">
            <a:normAutofit/>
          </a:bodyPr>
          <a:lstStyle/>
          <a:p>
            <a:pPr marL="0">
              <a:spcBef>
                <a:spcPts val="1400"/>
              </a:spcBef>
            </a:pPr>
            <a:r>
              <a:rPr lang="en-US" sz="2200"/>
              <a:t>We can conclude that:</a:t>
            </a:r>
          </a:p>
          <a:p>
            <a:pPr>
              <a:spcBef>
                <a:spcPts val="1400"/>
              </a:spcBef>
            </a:pPr>
            <a:r>
              <a:rPr lang="en-US" sz="2200"/>
              <a:t>The larger the flight amount at a launch site, the greater the success rate at a launch site.</a:t>
            </a:r>
          </a:p>
          <a:p>
            <a:pPr>
              <a:spcBef>
                <a:spcPts val="1400"/>
              </a:spcBef>
            </a:pPr>
            <a:r>
              <a:rPr lang="en-US" sz="2200"/>
              <a:t>Launch success rate started to increase in 2013 till 2020.</a:t>
            </a:r>
          </a:p>
          <a:p>
            <a:pPr>
              <a:spcBef>
                <a:spcPts val="1400"/>
              </a:spcBef>
            </a:pPr>
            <a:r>
              <a:rPr lang="en-US" sz="2200"/>
              <a:t>Orbits ES-L1, GEO, HEO, SSO, VLEO had the most success rate.</a:t>
            </a:r>
          </a:p>
          <a:p>
            <a:pPr>
              <a:spcBef>
                <a:spcPts val="1400"/>
              </a:spcBef>
            </a:pPr>
            <a:r>
              <a:rPr lang="en-US" sz="2200"/>
              <a:t>Booster FT between 2000 and 4000 kg had the highest success rate.</a:t>
            </a:r>
          </a:p>
          <a:p>
            <a:pPr>
              <a:spcBef>
                <a:spcPts val="1400"/>
              </a:spcBef>
            </a:pPr>
            <a:r>
              <a:rPr lang="en-US" sz="2200"/>
              <a:t>KSC LC-39A had the most successful launches of any sites.</a:t>
            </a:r>
          </a:p>
          <a:p>
            <a:pPr>
              <a:spcBef>
                <a:spcPts val="1400"/>
              </a:spcBef>
            </a:pPr>
            <a:r>
              <a:rPr lang="en-US" sz="2200"/>
              <a:t>The Decision tree classifier is the best machine learning algorithm for this task.</a:t>
            </a:r>
          </a:p>
        </p:txBody>
      </p:sp>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43</a:t>
            </a:fld>
            <a:endParaRPr lang="en-US" sz="1200">
              <a:solidFill>
                <a:schemeClr val="tx1">
                  <a:tint val="75000"/>
                </a:schemeClr>
              </a:solidFill>
              <a:latin typeface="+mn-l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6" name="TextBox 5"/>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13" name="Title 1"/>
          <p:cNvSpPr txBox="1"/>
          <p:nvPr/>
        </p:nvSpPr>
        <p:spPr>
          <a:xfrm>
            <a:off x="838200" y="401221"/>
            <a:ext cx="10515600" cy="13480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rgbClr val="FFFFFF"/>
                </a:solidFill>
                <a:latin typeface="+mj-lt"/>
                <a:ea typeface="+mj-ea"/>
                <a:cs typeface="+mj-cs"/>
              </a:rPr>
              <a:t>Methodology</a:t>
            </a:r>
          </a:p>
        </p:txBody>
      </p:sp>
      <p:sp>
        <p:nvSpPr>
          <p:cNvPr id="7" name="Content Placeholder 2"/>
          <p:cNvSpPr txBox="1"/>
          <p:nvPr/>
        </p:nvSpPr>
        <p:spPr>
          <a:xfrm>
            <a:off x="838200" y="2586789"/>
            <a:ext cx="10515600" cy="35901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a:spcBef>
                <a:spcPts val="1400"/>
              </a:spcBef>
              <a:buFont typeface="Arial" panose="020B0604020202020204" pitchFamily="34" charset="0"/>
              <a:buChar char="•"/>
            </a:pPr>
            <a:r>
              <a:rPr lang="en-US" sz="1500" dirty="0">
                <a:solidFill>
                  <a:schemeClr val="tx1"/>
                </a:solidFill>
                <a:latin typeface="+mn-lt"/>
              </a:rPr>
              <a:t>Executive Summary</a:t>
            </a:r>
          </a:p>
          <a:p>
            <a:pPr>
              <a:spcBef>
                <a:spcPts val="1400"/>
              </a:spcBef>
              <a:buFont typeface="Arial" panose="020B0604020202020204" pitchFamily="34" charset="0"/>
              <a:buChar char="•"/>
            </a:pPr>
            <a:r>
              <a:rPr lang="en-US" sz="1500" dirty="0">
                <a:solidFill>
                  <a:schemeClr val="tx1"/>
                </a:solidFill>
                <a:latin typeface="+mn-lt"/>
              </a:rPr>
              <a:t>Data collection methodology:</a:t>
            </a:r>
          </a:p>
          <a:p>
            <a:pPr lvl="1">
              <a:spcBef>
                <a:spcPts val="1400"/>
              </a:spcBef>
              <a:buFont typeface="Arial" panose="020B0604020202020204" pitchFamily="34" charset="0"/>
              <a:buChar char="•"/>
            </a:pPr>
            <a:r>
              <a:rPr lang="en-US" sz="1500" dirty="0">
                <a:solidFill>
                  <a:schemeClr val="tx1"/>
                </a:solidFill>
                <a:latin typeface="+mn-lt"/>
              </a:rPr>
              <a:t>The data was collected from a SpaceX API and web scrapping from Wikipedia </a:t>
            </a:r>
          </a:p>
          <a:p>
            <a:pPr>
              <a:spcBef>
                <a:spcPts val="1400"/>
              </a:spcBef>
              <a:buFont typeface="Arial" panose="020B0604020202020204" pitchFamily="34" charset="0"/>
              <a:buChar char="•"/>
            </a:pPr>
            <a:r>
              <a:rPr lang="en-US" sz="1500" dirty="0">
                <a:solidFill>
                  <a:schemeClr val="tx1"/>
                </a:solidFill>
                <a:latin typeface="+mn-lt"/>
              </a:rPr>
              <a:t>Perform data wrangling</a:t>
            </a:r>
          </a:p>
          <a:p>
            <a:pPr lvl="1">
              <a:spcBef>
                <a:spcPts val="1400"/>
              </a:spcBef>
              <a:buFont typeface="Arial" panose="020B0604020202020204" pitchFamily="34" charset="0"/>
              <a:buChar char="•"/>
            </a:pPr>
            <a:r>
              <a:rPr lang="en-US" sz="1500" dirty="0">
                <a:solidFill>
                  <a:schemeClr val="tx1"/>
                </a:solidFill>
                <a:latin typeface="+mn-lt"/>
              </a:rPr>
              <a:t>Filtered to only include Falcon 9 launches and null payload mass data values were replaced with the mean payload mass</a:t>
            </a:r>
          </a:p>
          <a:p>
            <a:pPr>
              <a:spcBef>
                <a:spcPts val="1400"/>
              </a:spcBef>
              <a:buFont typeface="Arial" panose="020B0604020202020204" pitchFamily="34" charset="0"/>
              <a:buChar char="•"/>
            </a:pPr>
            <a:r>
              <a:rPr lang="en-US" sz="1500" dirty="0">
                <a:solidFill>
                  <a:schemeClr val="tx1"/>
                </a:solidFill>
                <a:latin typeface="+mn-lt"/>
              </a:rPr>
              <a:t>Perform exploratory data analysis (EDA) using visualization and SQL</a:t>
            </a:r>
          </a:p>
          <a:p>
            <a:pPr>
              <a:spcBef>
                <a:spcPts val="1400"/>
              </a:spcBef>
              <a:buFont typeface="Arial" panose="020B0604020202020204" pitchFamily="34" charset="0"/>
              <a:buChar char="•"/>
            </a:pPr>
            <a:r>
              <a:rPr lang="en-US" sz="1500" dirty="0">
                <a:solidFill>
                  <a:schemeClr val="tx1"/>
                </a:solidFill>
                <a:latin typeface="+mn-lt"/>
              </a:rPr>
              <a:t>Perform interactive visual analytics using Folium and </a:t>
            </a:r>
            <a:r>
              <a:rPr lang="en-US" sz="1500" dirty="0" err="1">
                <a:solidFill>
                  <a:schemeClr val="tx1"/>
                </a:solidFill>
                <a:latin typeface="+mn-lt"/>
              </a:rPr>
              <a:t>Plotly</a:t>
            </a:r>
            <a:r>
              <a:rPr lang="en-US" sz="1500" dirty="0">
                <a:solidFill>
                  <a:schemeClr val="tx1"/>
                </a:solidFill>
                <a:latin typeface="+mn-lt"/>
              </a:rPr>
              <a:t> Dash</a:t>
            </a:r>
          </a:p>
          <a:p>
            <a:pPr>
              <a:spcBef>
                <a:spcPts val="1400"/>
              </a:spcBef>
              <a:buFont typeface="Arial" panose="020B0604020202020204" pitchFamily="34" charset="0"/>
              <a:buChar char="•"/>
            </a:pPr>
            <a:r>
              <a:rPr lang="en-US" sz="1500" dirty="0">
                <a:solidFill>
                  <a:schemeClr val="tx1"/>
                </a:solidFill>
                <a:latin typeface="+mn-lt"/>
              </a:rPr>
              <a:t>Perform predictive analysis using classification models</a:t>
            </a:r>
          </a:p>
          <a:p>
            <a:pPr lvl="1">
              <a:spcBef>
                <a:spcPts val="1400"/>
              </a:spcBef>
              <a:buFont typeface="Arial" panose="020B0604020202020204" pitchFamily="34" charset="0"/>
              <a:buChar char="•"/>
            </a:pPr>
            <a:r>
              <a:rPr lang="en-US" sz="1500" dirty="0">
                <a:solidFill>
                  <a:schemeClr val="tx1"/>
                </a:solidFill>
                <a:latin typeface="+mn-lt"/>
              </a:rPr>
              <a:t>Used scikit-learn to build logistic regression, support vector machine, decision tree classifier, and k neighbor classifier to find best model</a:t>
            </a:r>
          </a:p>
        </p:txBody>
      </p:sp>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6</a:t>
            </a:fld>
            <a:endParaRPr lang="en-US" sz="1200">
              <a:solidFill>
                <a:schemeClr val="tx1">
                  <a:tint val="75000"/>
                </a:schemeClr>
              </a:solidFill>
              <a:latin typeface="+mn-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C32DF3D-3F59-481D-A237-77C31AD492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p:cNvSpPr txBox="1"/>
          <p:nvPr/>
        </p:nvSpPr>
        <p:spPr>
          <a:xfrm>
            <a:off x="841248" y="643467"/>
            <a:ext cx="3840480" cy="55710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Data Collection</a:t>
            </a:r>
          </a:p>
        </p:txBody>
      </p:sp>
      <p:sp>
        <p:nvSpPr>
          <p:cNvPr id="19" name="Freeform: Shape 18">
            <a:extLst>
              <a:ext uri="{FF2B5EF4-FFF2-40B4-BE49-F238E27FC236}">
                <a16:creationId xmlns:a16="http://schemas.microsoft.com/office/drawing/2014/main" id="{32F02326-30C4-4095-988F-932A425AE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39686" y="0"/>
            <a:ext cx="7152315" cy="6858000"/>
          </a:xfrm>
          <a:custGeom>
            <a:avLst/>
            <a:gdLst>
              <a:gd name="connsiteX0" fmla="*/ 17101 w 7152315"/>
              <a:gd name="connsiteY0" fmla="*/ 0 h 6858000"/>
              <a:gd name="connsiteX1" fmla="*/ 7152315 w 7152315"/>
              <a:gd name="connsiteY1" fmla="*/ 0 h 6858000"/>
              <a:gd name="connsiteX2" fmla="*/ 7152315 w 7152315"/>
              <a:gd name="connsiteY2" fmla="*/ 6858000 h 6858000"/>
              <a:gd name="connsiteX3" fmla="*/ 15999 w 7152315"/>
              <a:gd name="connsiteY3" fmla="*/ 6858000 h 6858000"/>
              <a:gd name="connsiteX4" fmla="*/ 9729 w 7152315"/>
              <a:gd name="connsiteY4" fmla="*/ 6734157 h 6858000"/>
              <a:gd name="connsiteX5" fmla="*/ 15819 w 7152315"/>
              <a:gd name="connsiteY5" fmla="*/ 6122264 h 6858000"/>
              <a:gd name="connsiteX6" fmla="*/ 11379 w 7152315"/>
              <a:gd name="connsiteY6" fmla="*/ 5614784 h 6858000"/>
              <a:gd name="connsiteX7" fmla="*/ 20006 w 7152315"/>
              <a:gd name="connsiteY7" fmla="*/ 5204359 h 6858000"/>
              <a:gd name="connsiteX8" fmla="*/ 16962 w 7152315"/>
              <a:gd name="connsiteY8" fmla="*/ 4811696 h 6858000"/>
              <a:gd name="connsiteX9" fmla="*/ 13409 w 7152315"/>
              <a:gd name="connsiteY9" fmla="*/ 4358135 h 6858000"/>
              <a:gd name="connsiteX10" fmla="*/ 12774 w 7152315"/>
              <a:gd name="connsiteY10" fmla="*/ 4038423 h 6858000"/>
              <a:gd name="connsiteX11" fmla="*/ 10110 w 7152315"/>
              <a:gd name="connsiteY11" fmla="*/ 3630663 h 6858000"/>
              <a:gd name="connsiteX12" fmla="*/ 16581 w 7152315"/>
              <a:gd name="connsiteY12" fmla="*/ 3275427 h 6858000"/>
              <a:gd name="connsiteX13" fmla="*/ 27872 w 7152315"/>
              <a:gd name="connsiteY13" fmla="*/ 2871219 h 6858000"/>
              <a:gd name="connsiteX14" fmla="*/ 17596 w 7152315"/>
              <a:gd name="connsiteY14" fmla="*/ 2235600 h 6858000"/>
              <a:gd name="connsiteX15" fmla="*/ 14170 w 7152315"/>
              <a:gd name="connsiteY15" fmla="*/ 1894827 h 6858000"/>
              <a:gd name="connsiteX16" fmla="*/ 11632 w 7152315"/>
              <a:gd name="connsiteY16" fmla="*/ 1603026 h 6858000"/>
              <a:gd name="connsiteX17" fmla="*/ 14551 w 7152315"/>
              <a:gd name="connsiteY17" fmla="*/ 1307799 h 6858000"/>
              <a:gd name="connsiteX18" fmla="*/ 14551 w 7152315"/>
              <a:gd name="connsiteY18" fmla="*/ 887733 h 6858000"/>
              <a:gd name="connsiteX19" fmla="*/ 849 w 7152315"/>
              <a:gd name="connsiteY19" fmla="*/ 349169 h 6858000"/>
              <a:gd name="connsiteX20" fmla="*/ 1404 w 7152315"/>
              <a:gd name="connsiteY20" fmla="*/ 16059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152315" h="6858000">
                <a:moveTo>
                  <a:pt x="17101" y="0"/>
                </a:moveTo>
                <a:lnTo>
                  <a:pt x="7152315" y="0"/>
                </a:lnTo>
                <a:lnTo>
                  <a:pt x="7152315" y="6858000"/>
                </a:lnTo>
                <a:lnTo>
                  <a:pt x="15999" y="6858000"/>
                </a:lnTo>
                <a:lnTo>
                  <a:pt x="9729" y="6734157"/>
                </a:lnTo>
                <a:cubicBezTo>
                  <a:pt x="5924" y="6530150"/>
                  <a:pt x="12521" y="6326271"/>
                  <a:pt x="15819" y="6122264"/>
                </a:cubicBezTo>
                <a:cubicBezTo>
                  <a:pt x="18484" y="5952766"/>
                  <a:pt x="-1689" y="5783013"/>
                  <a:pt x="11379" y="5614784"/>
                </a:cubicBezTo>
                <a:cubicBezTo>
                  <a:pt x="22112" y="5478259"/>
                  <a:pt x="24992" y="5341214"/>
                  <a:pt x="20006" y="5204359"/>
                </a:cubicBezTo>
                <a:cubicBezTo>
                  <a:pt x="14932" y="5073429"/>
                  <a:pt x="13917" y="4942537"/>
                  <a:pt x="16962" y="4811696"/>
                </a:cubicBezTo>
                <a:cubicBezTo>
                  <a:pt x="20640" y="4660467"/>
                  <a:pt x="16962" y="4509238"/>
                  <a:pt x="13409" y="4358135"/>
                </a:cubicBezTo>
                <a:cubicBezTo>
                  <a:pt x="10872" y="4251565"/>
                  <a:pt x="10998" y="4144994"/>
                  <a:pt x="12774" y="4038423"/>
                </a:cubicBezTo>
                <a:cubicBezTo>
                  <a:pt x="15185" y="3902545"/>
                  <a:pt x="19879" y="3766540"/>
                  <a:pt x="10110" y="3630663"/>
                </a:cubicBezTo>
                <a:cubicBezTo>
                  <a:pt x="1178" y="3512306"/>
                  <a:pt x="3347" y="3393378"/>
                  <a:pt x="16581" y="3275427"/>
                </a:cubicBezTo>
                <a:cubicBezTo>
                  <a:pt x="33403" y="3141377"/>
                  <a:pt x="37183" y="3006006"/>
                  <a:pt x="27872" y="2871219"/>
                </a:cubicBezTo>
                <a:cubicBezTo>
                  <a:pt x="11315" y="2659765"/>
                  <a:pt x="7890" y="2447486"/>
                  <a:pt x="17596" y="2235600"/>
                </a:cubicBezTo>
                <a:cubicBezTo>
                  <a:pt x="22797" y="2122038"/>
                  <a:pt x="21655" y="2008261"/>
                  <a:pt x="14170" y="1894827"/>
                </a:cubicBezTo>
                <a:cubicBezTo>
                  <a:pt x="8144" y="1797670"/>
                  <a:pt x="7294" y="1700272"/>
                  <a:pt x="11632" y="1603026"/>
                </a:cubicBezTo>
                <a:cubicBezTo>
                  <a:pt x="15566" y="1504575"/>
                  <a:pt x="17215" y="1406124"/>
                  <a:pt x="14551" y="1307799"/>
                </a:cubicBezTo>
                <a:cubicBezTo>
                  <a:pt x="10872" y="1168242"/>
                  <a:pt x="10110" y="1027798"/>
                  <a:pt x="14551" y="887733"/>
                </a:cubicBezTo>
                <a:cubicBezTo>
                  <a:pt x="20894" y="708085"/>
                  <a:pt x="3132" y="528817"/>
                  <a:pt x="849" y="349169"/>
                </a:cubicBezTo>
                <a:cubicBezTo>
                  <a:pt x="24" y="286241"/>
                  <a:pt x="-769" y="223346"/>
                  <a:pt x="1404" y="16059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Content Placeholder 4"/>
          <p:cNvSpPr>
            <a:spLocks noGrp="1"/>
          </p:cNvSpPr>
          <p:nvPr>
            <p:ph idx="4294967295"/>
          </p:nvPr>
        </p:nvSpPr>
        <p:spPr>
          <a:xfrm>
            <a:off x="5568696" y="643467"/>
            <a:ext cx="5788152" cy="5571066"/>
          </a:xfrm>
          <a:prstGeom prst="rect">
            <a:avLst/>
          </a:prstGeom>
        </p:spPr>
        <p:txBody>
          <a:bodyPr vert="horz" lIns="91440" tIns="45720" rIns="91440" bIns="45720" rtlCol="0" anchor="ctr">
            <a:normAutofit/>
          </a:bodyPr>
          <a:lstStyle/>
          <a:p>
            <a:pPr>
              <a:spcBef>
                <a:spcPts val="1400"/>
              </a:spcBef>
            </a:pPr>
            <a:r>
              <a:rPr lang="en-US" sz="2000">
                <a:solidFill>
                  <a:srgbClr val="FFFFFF"/>
                </a:solidFill>
              </a:rPr>
              <a:t>The data was collected using various methods</a:t>
            </a:r>
          </a:p>
          <a:p>
            <a:pPr lvl="1">
              <a:spcBef>
                <a:spcPts val="1400"/>
              </a:spcBef>
            </a:pPr>
            <a:r>
              <a:rPr lang="en-US" sz="2000">
                <a:solidFill>
                  <a:srgbClr val="FFFFFF"/>
                </a:solidFill>
              </a:rPr>
              <a:t>Data collection was done using get request to the SpaceX API.</a:t>
            </a:r>
          </a:p>
          <a:p>
            <a:pPr lvl="1">
              <a:spcBef>
                <a:spcPts val="1400"/>
              </a:spcBef>
            </a:pPr>
            <a:r>
              <a:rPr lang="en-US" sz="2000">
                <a:solidFill>
                  <a:srgbClr val="FFFFFF"/>
                </a:solidFill>
              </a:rPr>
              <a:t>Next, we decoded the response content as a Json using .json() function call and turn it into a pandas dataframe using .json_normalize().</a:t>
            </a:r>
          </a:p>
          <a:p>
            <a:pPr lvl="1">
              <a:spcBef>
                <a:spcPts val="1400"/>
              </a:spcBef>
            </a:pPr>
            <a:r>
              <a:rPr lang="en-US" sz="2000">
                <a:solidFill>
                  <a:srgbClr val="FFFFFF"/>
                </a:solidFill>
              </a:rPr>
              <a:t>We then cleaned the data, checked for missing values and fill in missing values where necessary.</a:t>
            </a:r>
          </a:p>
          <a:p>
            <a:pPr lvl="1">
              <a:spcBef>
                <a:spcPts val="1400"/>
              </a:spcBef>
            </a:pPr>
            <a:r>
              <a:rPr lang="en-US" sz="2000">
                <a:solidFill>
                  <a:srgbClr val="FFFFFF"/>
                </a:solidFill>
              </a:rPr>
              <a:t>In addition, we performed web scraping from Wikipedia for Falcon 9 launch records with BeautifulSoup. </a:t>
            </a:r>
          </a:p>
          <a:p>
            <a:pPr lvl="1">
              <a:spcBef>
                <a:spcPts val="1400"/>
              </a:spcBef>
            </a:pPr>
            <a:r>
              <a:rPr lang="en-US" sz="2000">
                <a:solidFill>
                  <a:srgbClr val="FFFFFF"/>
                </a:solidFill>
              </a:rPr>
              <a:t>The objective was to extract the launch records as HTML table, parse the table and convert it to a pandas dataframe for future analysis.</a:t>
            </a:r>
          </a:p>
          <a:p>
            <a:pPr marL="0"/>
            <a:endParaRPr lang="en-US" sz="2000">
              <a:solidFill>
                <a:srgbClr val="FFFFFF"/>
              </a:solidFill>
            </a:endParaRPr>
          </a:p>
        </p:txBody>
      </p:sp>
      <p:sp>
        <p:nvSpPr>
          <p:cNvPr id="6" name="Slide Number Placeholder 5"/>
          <p:cNvSpPr>
            <a:spLocks noGrp="1"/>
          </p:cNvSpPr>
          <p:nvPr>
            <p:ph type="sldNum" sz="quarter" idx="12"/>
          </p:nvPr>
        </p:nvSpPr>
        <p:spPr>
          <a:xfrm>
            <a:off x="10134600" y="6356350"/>
            <a:ext cx="1219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FFFFFF"/>
                </a:solidFill>
                <a:latin typeface="+mn-lt"/>
              </a:rPr>
              <a:pPr>
                <a:spcAft>
                  <a:spcPts val="600"/>
                </a:spcAft>
              </a:pPr>
              <a:t>7</a:t>
            </a:fld>
            <a:endParaRPr lang="en-US" sz="1200">
              <a:solidFill>
                <a:srgbClr val="FFFFFF"/>
              </a:solidFill>
              <a:latin typeface="+mn-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SpaceX API</a:t>
            </a:r>
            <a:endParaRPr lang="en-US" dirty="0">
              <a:solidFill>
                <a:srgbClr val="0B49CB"/>
              </a:solidFill>
              <a:latin typeface="Abadi"/>
            </a:endParaRPr>
          </a:p>
        </p:txBody>
      </p:sp>
      <p:pic>
        <p:nvPicPr>
          <p:cNvPr id="7" name="Picture 6" descr="Graphical user interface, text, application&#10;&#10;Description automatically generated">
            <a:extLst>
              <a:ext uri="{FF2B5EF4-FFF2-40B4-BE49-F238E27FC236}">
                <a16:creationId xmlns:a16="http://schemas.microsoft.com/office/drawing/2014/main" id="{17F90514-8A28-6E6E-7D94-A54285B924D2}"/>
              </a:ext>
            </a:extLst>
          </p:cNvPr>
          <p:cNvPicPr>
            <a:picLocks noChangeAspect="1"/>
          </p:cNvPicPr>
          <p:nvPr/>
        </p:nvPicPr>
        <p:blipFill>
          <a:blip r:embed="rId3"/>
          <a:stretch>
            <a:fillRect/>
          </a:stretch>
        </p:blipFill>
        <p:spPr>
          <a:xfrm>
            <a:off x="5756676" y="1852566"/>
            <a:ext cx="5614585" cy="1044785"/>
          </a:xfrm>
          <a:prstGeom prst="rect">
            <a:avLst/>
          </a:prstGeom>
        </p:spPr>
      </p:pic>
      <p:pic>
        <p:nvPicPr>
          <p:cNvPr id="9" name="Picture 8">
            <a:extLst>
              <a:ext uri="{FF2B5EF4-FFF2-40B4-BE49-F238E27FC236}">
                <a16:creationId xmlns:a16="http://schemas.microsoft.com/office/drawing/2014/main" id="{D3633FF3-1954-1A56-DE49-1D5BEB755054}"/>
              </a:ext>
            </a:extLst>
          </p:cNvPr>
          <p:cNvPicPr>
            <a:picLocks noChangeAspect="1"/>
          </p:cNvPicPr>
          <p:nvPr/>
        </p:nvPicPr>
        <p:blipFill>
          <a:blip r:embed="rId4"/>
          <a:stretch>
            <a:fillRect/>
          </a:stretch>
        </p:blipFill>
        <p:spPr>
          <a:xfrm>
            <a:off x="5756677" y="3152371"/>
            <a:ext cx="5791200" cy="352637"/>
          </a:xfrm>
          <a:prstGeom prst="rect">
            <a:avLst/>
          </a:prstGeom>
        </p:spPr>
      </p:pic>
      <p:pic>
        <p:nvPicPr>
          <p:cNvPr id="11" name="Picture 10">
            <a:extLst>
              <a:ext uri="{FF2B5EF4-FFF2-40B4-BE49-F238E27FC236}">
                <a16:creationId xmlns:a16="http://schemas.microsoft.com/office/drawing/2014/main" id="{DC445403-E43A-8871-9CDF-C89F49CDCA9A}"/>
              </a:ext>
            </a:extLst>
          </p:cNvPr>
          <p:cNvPicPr>
            <a:picLocks noChangeAspect="1"/>
          </p:cNvPicPr>
          <p:nvPr/>
        </p:nvPicPr>
        <p:blipFill>
          <a:blip r:embed="rId5"/>
          <a:stretch>
            <a:fillRect/>
          </a:stretch>
        </p:blipFill>
        <p:spPr>
          <a:xfrm>
            <a:off x="5756677" y="3913187"/>
            <a:ext cx="5791200" cy="557561"/>
          </a:xfrm>
          <a:prstGeom prst="rect">
            <a:avLst/>
          </a:prstGeom>
        </p:spPr>
      </p:pic>
      <p:pic>
        <p:nvPicPr>
          <p:cNvPr id="13" name="Picture 12" descr="Text&#10;&#10;Description automatically generated with low confidence">
            <a:extLst>
              <a:ext uri="{FF2B5EF4-FFF2-40B4-BE49-F238E27FC236}">
                <a16:creationId xmlns:a16="http://schemas.microsoft.com/office/drawing/2014/main" id="{E9632BF9-D70D-DAFB-92AE-234E0830970C}"/>
              </a:ext>
            </a:extLst>
          </p:cNvPr>
          <p:cNvPicPr>
            <a:picLocks noChangeAspect="1"/>
          </p:cNvPicPr>
          <p:nvPr/>
        </p:nvPicPr>
        <p:blipFill>
          <a:blip r:embed="rId6"/>
          <a:stretch>
            <a:fillRect/>
          </a:stretch>
        </p:blipFill>
        <p:spPr>
          <a:xfrm>
            <a:off x="5756677" y="4820350"/>
            <a:ext cx="5614585" cy="794679"/>
          </a:xfrm>
          <a:prstGeom prst="rect">
            <a:avLst/>
          </a:prstGeom>
        </p:spPr>
      </p:pic>
      <p:graphicFrame>
        <p:nvGraphicFramePr>
          <p:cNvPr id="17" name="Text Placeholder 2">
            <a:extLst>
              <a:ext uri="{FF2B5EF4-FFF2-40B4-BE49-F238E27FC236}">
                <a16:creationId xmlns:a16="http://schemas.microsoft.com/office/drawing/2014/main" id="{3D704DC2-A96B-0DAA-38CD-5758E9ADD849}"/>
              </a:ext>
            </a:extLst>
          </p:cNvPr>
          <p:cNvGraphicFramePr/>
          <p:nvPr/>
        </p:nvGraphicFramePr>
        <p:xfrm>
          <a:off x="820738" y="1800225"/>
          <a:ext cx="4640263" cy="42259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Color Cover">
            <a:extLst>
              <a:ext uri="{FF2B5EF4-FFF2-40B4-BE49-F238E27FC236}">
                <a16:creationId xmlns:a16="http://schemas.microsoft.com/office/drawing/2014/main" id="{34DE9D20-D6C2-4834-9EE9-EC583F3FE5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0">
            <a:extLst>
              <a:ext uri="{FF2B5EF4-FFF2-40B4-BE49-F238E27FC236}">
                <a16:creationId xmlns:a16="http://schemas.microsoft.com/office/drawing/2014/main" id="{D2BEE71A-353E-49B4-9F8D-D2E784E501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6064235" cy="6858000"/>
            <a:chOff x="651279" y="598259"/>
            <a:chExt cx="10889442" cy="5680742"/>
          </a:xfrm>
        </p:grpSpPr>
        <p:sp>
          <p:nvSpPr>
            <p:cNvPr id="33" name="Color">
              <a:extLst>
                <a:ext uri="{FF2B5EF4-FFF2-40B4-BE49-F238E27FC236}">
                  <a16:creationId xmlns:a16="http://schemas.microsoft.com/office/drawing/2014/main" id="{0C9DD877-6006-4DF4-90EE-97EB9CA6B6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Color">
              <a:extLst>
                <a:ext uri="{FF2B5EF4-FFF2-40B4-BE49-F238E27FC236}">
                  <a16:creationId xmlns:a16="http://schemas.microsoft.com/office/drawing/2014/main" id="{380AA621-5EB1-4034-A9BE-9FD3CEC58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2" name="Picture 11" descr="Graphical user interface, text, application&#10;&#10;Description automatically generated">
            <a:extLst>
              <a:ext uri="{FF2B5EF4-FFF2-40B4-BE49-F238E27FC236}">
                <a16:creationId xmlns:a16="http://schemas.microsoft.com/office/drawing/2014/main" id="{D1D55FBC-7E28-AA7B-C298-F99E43B526EA}"/>
              </a:ext>
            </a:extLst>
          </p:cNvPr>
          <p:cNvPicPr>
            <a:picLocks noChangeAspect="1"/>
          </p:cNvPicPr>
          <p:nvPr/>
        </p:nvPicPr>
        <p:blipFill>
          <a:blip r:embed="rId2"/>
          <a:stretch>
            <a:fillRect/>
          </a:stretch>
        </p:blipFill>
        <p:spPr>
          <a:xfrm>
            <a:off x="6534495" y="4410704"/>
            <a:ext cx="4999274" cy="1387297"/>
          </a:xfrm>
          <a:prstGeom prst="rect">
            <a:avLst/>
          </a:prstGeom>
        </p:spPr>
      </p:pic>
      <p:pic>
        <p:nvPicPr>
          <p:cNvPr id="9" name="Picture 8" descr="Text&#10;&#10;Description automatically generated">
            <a:extLst>
              <a:ext uri="{FF2B5EF4-FFF2-40B4-BE49-F238E27FC236}">
                <a16:creationId xmlns:a16="http://schemas.microsoft.com/office/drawing/2014/main" id="{4FF081E1-284B-3ABD-8564-4CF41B7D530B}"/>
              </a:ext>
            </a:extLst>
          </p:cNvPr>
          <p:cNvPicPr>
            <a:picLocks noChangeAspect="1"/>
          </p:cNvPicPr>
          <p:nvPr/>
        </p:nvPicPr>
        <p:blipFill>
          <a:blip r:embed="rId3"/>
          <a:stretch>
            <a:fillRect/>
          </a:stretch>
        </p:blipFill>
        <p:spPr>
          <a:xfrm>
            <a:off x="6534495" y="2524395"/>
            <a:ext cx="4999274" cy="937362"/>
          </a:xfrm>
          <a:prstGeom prst="rect">
            <a:avLst/>
          </a:prstGeom>
        </p:spPr>
      </p:pic>
      <p:pic>
        <p:nvPicPr>
          <p:cNvPr id="7" name="Picture 6">
            <a:extLst>
              <a:ext uri="{FF2B5EF4-FFF2-40B4-BE49-F238E27FC236}">
                <a16:creationId xmlns:a16="http://schemas.microsoft.com/office/drawing/2014/main" id="{83E49425-A154-9DF8-0FE9-FB4A5B6D31EE}"/>
              </a:ext>
            </a:extLst>
          </p:cNvPr>
          <p:cNvPicPr>
            <a:picLocks noChangeAspect="1"/>
          </p:cNvPicPr>
          <p:nvPr/>
        </p:nvPicPr>
        <p:blipFill>
          <a:blip r:embed="rId4"/>
          <a:stretch>
            <a:fillRect/>
          </a:stretch>
        </p:blipFill>
        <p:spPr>
          <a:xfrm>
            <a:off x="6604389" y="1094181"/>
            <a:ext cx="4999274" cy="287459"/>
          </a:xfrm>
          <a:prstGeom prst="rect">
            <a:avLst/>
          </a:prstGeom>
        </p:spPr>
      </p:pic>
      <p:grpSp>
        <p:nvGrpSpPr>
          <p:cNvPr id="25" name="Group 24">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6" name="Freeform: Shape 25">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7" name="Freeform: Shape 26">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8" name="Freeform: Shape 27">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9" name="Freeform: Shape 28">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29">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30">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31">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11" name="Title 1"/>
          <p:cNvSpPr txBox="1"/>
          <p:nvPr/>
        </p:nvSpPr>
        <p:spPr>
          <a:xfrm>
            <a:off x="786383" y="-3789"/>
            <a:ext cx="4827936" cy="25877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dirty="0">
                <a:solidFill>
                  <a:schemeClr val="bg1"/>
                </a:solidFill>
                <a:latin typeface="+mj-lt"/>
                <a:ea typeface="+mj-ea"/>
                <a:cs typeface="+mj-cs"/>
              </a:rPr>
              <a:t>Data Collection – Web Scraping</a:t>
            </a:r>
          </a:p>
        </p:txBody>
      </p:sp>
      <p:sp>
        <p:nvSpPr>
          <p:cNvPr id="3" name="Text Placeholder 2"/>
          <p:cNvSpPr>
            <a:spLocks noGrp="1"/>
          </p:cNvSpPr>
          <p:nvPr>
            <p:ph type="body" sz="half" idx="4294967295"/>
          </p:nvPr>
        </p:nvSpPr>
        <p:spPr>
          <a:xfrm>
            <a:off x="786383" y="2859231"/>
            <a:ext cx="4827936" cy="2710168"/>
          </a:xfrm>
          <a:prstGeom prst="rect">
            <a:avLst/>
          </a:prstGeom>
        </p:spPr>
        <p:txBody>
          <a:bodyPr vert="horz" lIns="91440" tIns="45720" rIns="91440" bIns="45720" rtlCol="0" anchor="t">
            <a:normAutofit/>
          </a:bodyPr>
          <a:lstStyle/>
          <a:p>
            <a:pPr>
              <a:spcBef>
                <a:spcPts val="1400"/>
              </a:spcBef>
            </a:pPr>
            <a:r>
              <a:rPr lang="en-US" sz="1800" dirty="0">
                <a:solidFill>
                  <a:schemeClr val="bg1"/>
                </a:solidFill>
              </a:rPr>
              <a:t>We applied web scrapping to </a:t>
            </a:r>
            <a:r>
              <a:rPr lang="en-US" sz="1800" dirty="0" err="1">
                <a:solidFill>
                  <a:schemeClr val="bg1"/>
                </a:solidFill>
              </a:rPr>
              <a:t>webscrap</a:t>
            </a:r>
            <a:r>
              <a:rPr lang="en-US" sz="1800" dirty="0">
                <a:solidFill>
                  <a:schemeClr val="bg1"/>
                </a:solidFill>
              </a:rPr>
              <a:t> Falcon 9 launch records with </a:t>
            </a:r>
            <a:r>
              <a:rPr lang="en-US" sz="1800" dirty="0" err="1">
                <a:solidFill>
                  <a:schemeClr val="bg1"/>
                </a:solidFill>
              </a:rPr>
              <a:t>BeautifulSoup</a:t>
            </a:r>
            <a:r>
              <a:rPr lang="en-US" sz="1800" dirty="0">
                <a:solidFill>
                  <a:schemeClr val="bg1"/>
                </a:solidFill>
              </a:rPr>
              <a:t> </a:t>
            </a:r>
          </a:p>
          <a:p>
            <a:pPr>
              <a:spcBef>
                <a:spcPts val="1400"/>
              </a:spcBef>
            </a:pPr>
            <a:r>
              <a:rPr lang="en-US" sz="1800" dirty="0">
                <a:solidFill>
                  <a:schemeClr val="bg1"/>
                </a:solidFill>
              </a:rPr>
              <a:t>We parsed the table and converted it into a pandas </a:t>
            </a:r>
            <a:r>
              <a:rPr lang="en-US" sz="1800" dirty="0" err="1">
                <a:solidFill>
                  <a:schemeClr val="bg1"/>
                </a:solidFill>
              </a:rPr>
              <a:t>dataframe</a:t>
            </a:r>
            <a:r>
              <a:rPr lang="en-US" sz="1800" dirty="0">
                <a:solidFill>
                  <a:schemeClr val="bg1"/>
                </a:solidFill>
              </a:rPr>
              <a:t>.</a:t>
            </a:r>
          </a:p>
          <a:p>
            <a:pPr>
              <a:spcBef>
                <a:spcPts val="1400"/>
              </a:spcBef>
            </a:pPr>
            <a:r>
              <a:rPr lang="en-US" sz="1800" dirty="0">
                <a:solidFill>
                  <a:schemeClr val="bg1"/>
                </a:solidFill>
                <a:hlinkClick r:id="rId5"/>
              </a:rPr>
              <a:t>Github Link</a:t>
            </a:r>
            <a:endParaRPr lang="en-US" sz="1800" dirty="0">
              <a:solidFill>
                <a:schemeClr val="bg1"/>
              </a:solidFill>
            </a:endParaRPr>
          </a:p>
        </p:txBody>
      </p:sp>
      <p:sp>
        <p:nvSpPr>
          <p:cNvPr id="6" name="Slide Number Placeholder 5"/>
          <p:cNvSpPr>
            <a:spLocks noGrp="1"/>
          </p:cNvSpPr>
          <p:nvPr>
            <p:ph type="sldNum" sz="quarter" idx="12"/>
          </p:nvPr>
        </p:nvSpPr>
        <p:spPr>
          <a:xfrm>
            <a:off x="11548872" y="6217920"/>
            <a:ext cx="640080" cy="640080"/>
          </a:xfrm>
        </p:spPr>
        <p:txBody>
          <a:bodyPr vert="horz" lIns="91440" tIns="45720" rIns="91440" bIns="45720" rtlCol="0" anchor="ctr">
            <a:normAutofit/>
          </a:bodyPr>
          <a:lstStyle/>
          <a:p>
            <a:pPr algn="ctr">
              <a:spcAft>
                <a:spcPts val="600"/>
              </a:spcAft>
            </a:pPr>
            <a:fld id="{5075537C-CA84-1446-933C-8E9D027F9201}" type="slidenum">
              <a:rPr lang="en-US">
                <a:solidFill>
                  <a:schemeClr val="tx2"/>
                </a:solidFill>
                <a:latin typeface="+mn-lt"/>
              </a:rPr>
              <a:pPr algn="ctr">
                <a:spcAft>
                  <a:spcPts val="600"/>
                </a:spcAft>
              </a:pPr>
              <a:t>9</a:t>
            </a:fld>
            <a:endParaRPr lang="en-US">
              <a:solidFill>
                <a:schemeClr val="tx2"/>
              </a:solidFill>
              <a:latin typeface="+mn-lt"/>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6576</TotalTime>
  <Words>1728</Words>
  <Application>Microsoft Macintosh PowerPoint</Application>
  <PresentationFormat>Widescreen</PresentationFormat>
  <Paragraphs>195</Paragraphs>
  <Slides>44</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Abadi</vt:lpstr>
      <vt:lpstr>Arial</vt:lpstr>
      <vt:lpstr>Calibri</vt:lpstr>
      <vt:lpstr>Calibri Light</vt:lpstr>
      <vt:lpstr>Didot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Nathan E Johnson</cp:lastModifiedBy>
  <cp:revision>206</cp:revision>
  <dcterms:created xsi:type="dcterms:W3CDTF">2021-04-29T18:58:00Z</dcterms:created>
  <dcterms:modified xsi:type="dcterms:W3CDTF">2023-04-15T12:34:45Z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0E727723E82C4F14A8E830ACEBE87183</vt:lpwstr>
  </property>
  <property fmtid="{D5CDD505-2E9C-101B-9397-08002B2CF9AE}" pid="4" name="KSOProductBuildVer">
    <vt:lpwstr>1033-11.2.0.11156</vt:lpwstr>
  </property>
</Properties>
</file>